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18"/>
  </p:notesMasterIdLst>
  <p:handoutMasterIdLst>
    <p:handoutMasterId r:id="rId19"/>
  </p:handoutMasterIdLst>
  <p:sldIdLst>
    <p:sldId id="323" r:id="rId2"/>
    <p:sldId id="295" r:id="rId3"/>
    <p:sldId id="270" r:id="rId4"/>
    <p:sldId id="264" r:id="rId5"/>
    <p:sldId id="304" r:id="rId6"/>
    <p:sldId id="268" r:id="rId7"/>
    <p:sldId id="320" r:id="rId8"/>
    <p:sldId id="294" r:id="rId9"/>
    <p:sldId id="296" r:id="rId10"/>
    <p:sldId id="293" r:id="rId11"/>
    <p:sldId id="327" r:id="rId12"/>
    <p:sldId id="297" r:id="rId13"/>
    <p:sldId id="271" r:id="rId14"/>
    <p:sldId id="328" r:id="rId15"/>
    <p:sldId id="302" r:id="rId16"/>
    <p:sldId id="277"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 Swift" initials="JS" lastIdx="55" clrIdx="0">
    <p:extLst>
      <p:ext uri="{19B8F6BF-5375-455C-9EA6-DF929625EA0E}">
        <p15:presenceInfo xmlns:p15="http://schemas.microsoft.com/office/powerpoint/2012/main" userId="S::Jane.Swift@hertfordshire.gov.uk::4ffbf411-dc89-4eca-aa4b-dfef722d4b67" providerId="AD"/>
      </p:ext>
    </p:extLst>
  </p:cmAuthor>
  <p:cmAuthor id="2" name="Kaylie Wildash" initials="KW" lastIdx="48" clrIdx="1">
    <p:extLst>
      <p:ext uri="{19B8F6BF-5375-455C-9EA6-DF929625EA0E}">
        <p15:presenceInfo xmlns:p15="http://schemas.microsoft.com/office/powerpoint/2012/main" userId="S::Kaylie.Wildash@hertfordshire.gov.uk::ff82a0c7-46d2-4915-87e8-82898b02678d" providerId="AD"/>
      </p:ext>
    </p:extLst>
  </p:cmAuthor>
  <p:cmAuthor id="3" name="Keziah Green2 (Children's Services)" initials="KG(S" lastIdx="1" clrIdx="2">
    <p:extLst>
      <p:ext uri="{19B8F6BF-5375-455C-9EA6-DF929625EA0E}">
        <p15:presenceInfo xmlns:p15="http://schemas.microsoft.com/office/powerpoint/2012/main" userId="S::Keziah.Green2@hertfordshire.gov.uk::8e0ee450-8dac-429b-baf3-8ffc790b81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C6"/>
    <a:srgbClr val="B85559"/>
    <a:srgbClr val="575970"/>
    <a:srgbClr val="F7AD3F"/>
    <a:srgbClr val="38B249"/>
    <a:srgbClr val="FFFFCC"/>
    <a:srgbClr val="FFFF99"/>
    <a:srgbClr val="72BFDD"/>
    <a:srgbClr val="00808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3401" autoAdjust="0"/>
  </p:normalViewPr>
  <p:slideViewPr>
    <p:cSldViewPr>
      <p:cViewPr varScale="1">
        <p:scale>
          <a:sx n="56" d="100"/>
          <a:sy n="56" d="100"/>
        </p:scale>
        <p:origin x="944" y="48"/>
      </p:cViewPr>
      <p:guideLst>
        <p:guide orient="horz" pos="2160"/>
        <p:guide pos="3840"/>
      </p:guideLst>
    </p:cSldViewPr>
  </p:slideViewPr>
  <p:outlineViewPr>
    <p:cViewPr>
      <p:scale>
        <a:sx n="33" d="100"/>
        <a:sy n="33" d="100"/>
      </p:scale>
      <p:origin x="0" y="-8712"/>
    </p:cViewPr>
  </p:outlineViewPr>
  <p:notesTextViewPr>
    <p:cViewPr>
      <p:scale>
        <a:sx n="100" d="100"/>
        <a:sy n="100" d="100"/>
      </p:scale>
      <p:origin x="0" y="-3048"/>
    </p:cViewPr>
  </p:notesTextViewPr>
  <p:sorterViewPr>
    <p:cViewPr>
      <p:scale>
        <a:sx n="66" d="100"/>
        <a:sy n="66" d="100"/>
      </p:scale>
      <p:origin x="0" y="0"/>
    </p:cViewPr>
  </p:sorterViewPr>
  <p:notesViewPr>
    <p:cSldViewPr>
      <p:cViewPr varScale="1">
        <p:scale>
          <a:sx n="51" d="100"/>
          <a:sy n="51" d="100"/>
        </p:scale>
        <p:origin x="300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BCA639-6E7F-49A6-9D4F-F2D51447C0E5}"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D5CAB67E-DED8-4399-A10E-8C4BE33F7392}">
      <dgm:prSet custT="1"/>
      <dgm:spPr>
        <a:gradFill rotWithShape="0">
          <a:gsLst>
            <a:gs pos="0">
              <a:schemeClr val="accent2">
                <a:hueOff val="0"/>
                <a:satOff val="0"/>
                <a:lum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gradFill>
      </dgm:spPr>
      <dgm:t>
        <a:bodyPr/>
        <a:lstStyle/>
        <a:p>
          <a:r>
            <a:rPr lang="en-GB" sz="1600" dirty="0">
              <a:latin typeface="Verdana" panose="020B0604030504040204" pitchFamily="34" charset="0"/>
              <a:ea typeface="Verdana" panose="020B0604030504040204" pitchFamily="34" charset="0"/>
            </a:rPr>
            <a:t>Know what happens after you have submitted your appeal</a:t>
          </a:r>
          <a:endParaRPr lang="en-US" sz="1600" dirty="0">
            <a:latin typeface="Verdana" panose="020B0604030504040204" pitchFamily="34" charset="0"/>
            <a:ea typeface="Verdana" panose="020B0604030504040204" pitchFamily="34" charset="0"/>
          </a:endParaRPr>
        </a:p>
      </dgm:t>
    </dgm:pt>
    <dgm:pt modelId="{3DF85F45-709B-466B-B163-96744D533745}" type="parTrans" cxnId="{4FA529B4-1844-4391-83EE-88F752F6446F}">
      <dgm:prSet/>
      <dgm:spPr/>
      <dgm:t>
        <a:bodyPr/>
        <a:lstStyle/>
        <a:p>
          <a:endParaRPr lang="en-US"/>
        </a:p>
      </dgm:t>
    </dgm:pt>
    <dgm:pt modelId="{99F7604D-29FE-4914-9B18-CAD9982AEF91}" type="sibTrans" cxnId="{4FA529B4-1844-4391-83EE-88F752F6446F}">
      <dgm:prSet/>
      <dgm:spPr/>
      <dgm:t>
        <a:bodyPr/>
        <a:lstStyle/>
        <a:p>
          <a:endParaRPr lang="en-US"/>
        </a:p>
      </dgm:t>
    </dgm:pt>
    <dgm:pt modelId="{95D214D9-C131-446F-A534-0EA2FE9712ED}">
      <dgm:prSet custT="1"/>
      <dgm:spPr/>
      <dgm:t>
        <a:bodyPr/>
        <a:lstStyle/>
        <a:p>
          <a:r>
            <a:rPr lang="en-GB" sz="1600" dirty="0">
              <a:latin typeface="Verdana" panose="020B0604030504040204" pitchFamily="34" charset="0"/>
              <a:ea typeface="Verdana" panose="020B0604030504040204" pitchFamily="34" charset="0"/>
            </a:rPr>
            <a:t>Understand the paperwork you will receive and what information you can submit</a:t>
          </a:r>
          <a:endParaRPr lang="en-US" sz="1600" dirty="0">
            <a:latin typeface="Verdana" panose="020B0604030504040204" pitchFamily="34" charset="0"/>
            <a:ea typeface="Verdana" panose="020B0604030504040204" pitchFamily="34" charset="0"/>
          </a:endParaRPr>
        </a:p>
      </dgm:t>
    </dgm:pt>
    <dgm:pt modelId="{68A0E223-51A1-4BBA-A754-C7A54BB05D90}" type="parTrans" cxnId="{0411F72E-C271-4C74-B8EE-E0F7E1195AD1}">
      <dgm:prSet/>
      <dgm:spPr/>
      <dgm:t>
        <a:bodyPr/>
        <a:lstStyle/>
        <a:p>
          <a:endParaRPr lang="en-US"/>
        </a:p>
      </dgm:t>
    </dgm:pt>
    <dgm:pt modelId="{545B49F2-79C9-40B6-8431-C98172E265F7}" type="sibTrans" cxnId="{0411F72E-C271-4C74-B8EE-E0F7E1195AD1}">
      <dgm:prSet/>
      <dgm:spPr/>
      <dgm:t>
        <a:bodyPr/>
        <a:lstStyle/>
        <a:p>
          <a:endParaRPr lang="en-US"/>
        </a:p>
      </dgm:t>
    </dgm:pt>
    <dgm:pt modelId="{8E87B568-5481-4CCF-9B0C-E39C5BFFD67D}">
      <dgm:prSet custT="1"/>
      <dgm:spPr/>
      <dgm:t>
        <a:bodyPr/>
        <a:lstStyle/>
        <a:p>
          <a:r>
            <a:rPr lang="en-GB" sz="1600" dirty="0">
              <a:latin typeface="Verdana" panose="020B0604030504040204" pitchFamily="34" charset="0"/>
              <a:ea typeface="Verdana" panose="020B0604030504040204" pitchFamily="34" charset="0"/>
            </a:rPr>
            <a:t>Know what happens at a hearing and afterwards</a:t>
          </a:r>
          <a:endParaRPr lang="en-US" sz="1600" dirty="0">
            <a:latin typeface="Verdana" panose="020B0604030504040204" pitchFamily="34" charset="0"/>
            <a:ea typeface="Verdana" panose="020B0604030504040204" pitchFamily="34" charset="0"/>
          </a:endParaRPr>
        </a:p>
      </dgm:t>
    </dgm:pt>
    <dgm:pt modelId="{0F44323E-65B5-487B-8728-5C7805E4D8B1}" type="parTrans" cxnId="{6D57CB5C-A558-4F32-A4FA-918E6499CED1}">
      <dgm:prSet/>
      <dgm:spPr/>
      <dgm:t>
        <a:bodyPr/>
        <a:lstStyle/>
        <a:p>
          <a:endParaRPr lang="en-US"/>
        </a:p>
      </dgm:t>
    </dgm:pt>
    <dgm:pt modelId="{07EF424A-6266-4987-8263-876ACF7FFF6E}" type="sibTrans" cxnId="{6D57CB5C-A558-4F32-A4FA-918E6499CED1}">
      <dgm:prSet/>
      <dgm:spPr/>
      <dgm:t>
        <a:bodyPr/>
        <a:lstStyle/>
        <a:p>
          <a:endParaRPr lang="en-US"/>
        </a:p>
      </dgm:t>
    </dgm:pt>
    <dgm:pt modelId="{52060951-8CDC-4DB6-8BA5-36EEC43F7547}">
      <dgm:prSet custT="1"/>
      <dgm:spPr/>
      <dgm:t>
        <a:bodyPr/>
        <a:lstStyle/>
        <a:p>
          <a:r>
            <a:rPr lang="en-US" sz="1600" dirty="0">
              <a:latin typeface="Verdana" panose="020B0604030504040204" pitchFamily="34" charset="0"/>
              <a:ea typeface="Verdana" panose="020B0604030504040204" pitchFamily="34" charset="0"/>
            </a:rPr>
            <a:t>Understand everyone’s role</a:t>
          </a:r>
        </a:p>
      </dgm:t>
    </dgm:pt>
    <dgm:pt modelId="{39A02BBE-1C24-422E-9D54-E482EB50747F}" type="parTrans" cxnId="{F6C3826A-9D30-426B-95EE-EE1436C15F26}">
      <dgm:prSet/>
      <dgm:spPr/>
      <dgm:t>
        <a:bodyPr/>
        <a:lstStyle/>
        <a:p>
          <a:endParaRPr lang="en-US"/>
        </a:p>
      </dgm:t>
    </dgm:pt>
    <dgm:pt modelId="{A2F4E2EC-23D4-4EB0-A50E-E65FEE15844E}" type="sibTrans" cxnId="{F6C3826A-9D30-426B-95EE-EE1436C15F26}">
      <dgm:prSet/>
      <dgm:spPr/>
      <dgm:t>
        <a:bodyPr/>
        <a:lstStyle/>
        <a:p>
          <a:endParaRPr lang="en-US"/>
        </a:p>
      </dgm:t>
    </dgm:pt>
    <dgm:pt modelId="{53070362-7D6F-461F-9AB1-C08E1EC4FDDB}">
      <dgm:prSet custT="1"/>
      <dgm:spPr>
        <a:solidFill>
          <a:srgbClr val="008EC6"/>
        </a:solidFill>
      </dgm:spPr>
      <dgm:t>
        <a:bodyPr/>
        <a:lstStyle/>
        <a:p>
          <a:r>
            <a:rPr lang="en-GB" sz="1600" dirty="0">
              <a:latin typeface="Verdana" panose="020B0604030504040204" pitchFamily="34" charset="0"/>
              <a:ea typeface="Verdana" panose="020B0604030504040204" pitchFamily="34" charset="0"/>
            </a:rPr>
            <a:t>Know where to go for further support</a:t>
          </a:r>
          <a:endParaRPr lang="en-US" sz="1600" dirty="0">
            <a:latin typeface="Verdana" panose="020B0604030504040204" pitchFamily="34" charset="0"/>
            <a:ea typeface="Verdana" panose="020B0604030504040204" pitchFamily="34" charset="0"/>
          </a:endParaRPr>
        </a:p>
      </dgm:t>
    </dgm:pt>
    <dgm:pt modelId="{B6F1F834-1F85-49C9-8A54-34991F14084B}" type="parTrans" cxnId="{63D9EB37-1D1F-4D71-BBAF-28AEF7D09174}">
      <dgm:prSet/>
      <dgm:spPr/>
      <dgm:t>
        <a:bodyPr/>
        <a:lstStyle/>
        <a:p>
          <a:endParaRPr lang="en-US"/>
        </a:p>
      </dgm:t>
    </dgm:pt>
    <dgm:pt modelId="{A9B79CEF-6EDD-4995-8452-7A8420C54E6E}" type="sibTrans" cxnId="{63D9EB37-1D1F-4D71-BBAF-28AEF7D09174}">
      <dgm:prSet/>
      <dgm:spPr/>
      <dgm:t>
        <a:bodyPr/>
        <a:lstStyle/>
        <a:p>
          <a:endParaRPr lang="en-US"/>
        </a:p>
      </dgm:t>
    </dgm:pt>
    <dgm:pt modelId="{908FD367-5500-47B5-9D07-AF2FDD8157AF}" type="pres">
      <dgm:prSet presAssocID="{B7BCA639-6E7F-49A6-9D4F-F2D51447C0E5}" presName="diagram" presStyleCnt="0">
        <dgm:presLayoutVars>
          <dgm:dir/>
          <dgm:resizeHandles val="exact"/>
        </dgm:presLayoutVars>
      </dgm:prSet>
      <dgm:spPr/>
    </dgm:pt>
    <dgm:pt modelId="{45CA0103-936B-48B4-92A2-0DE8340A6DF6}" type="pres">
      <dgm:prSet presAssocID="{D5CAB67E-DED8-4399-A10E-8C4BE33F7392}" presName="node" presStyleLbl="node1" presStyleIdx="0" presStyleCnt="5">
        <dgm:presLayoutVars>
          <dgm:bulletEnabled val="1"/>
        </dgm:presLayoutVars>
      </dgm:prSet>
      <dgm:spPr/>
    </dgm:pt>
    <dgm:pt modelId="{F6EC11F8-5298-48E0-A06D-406488A8BCB0}" type="pres">
      <dgm:prSet presAssocID="{99F7604D-29FE-4914-9B18-CAD9982AEF91}" presName="sibTrans" presStyleCnt="0"/>
      <dgm:spPr/>
    </dgm:pt>
    <dgm:pt modelId="{19F346C8-01CD-4C1A-B677-8EF6FA8A6E83}" type="pres">
      <dgm:prSet presAssocID="{95D214D9-C131-446F-A534-0EA2FE9712ED}" presName="node" presStyleLbl="node1" presStyleIdx="1" presStyleCnt="5" custAng="0">
        <dgm:presLayoutVars>
          <dgm:bulletEnabled val="1"/>
        </dgm:presLayoutVars>
      </dgm:prSet>
      <dgm:spPr/>
    </dgm:pt>
    <dgm:pt modelId="{CB2B38FF-5E85-4D76-AF5D-B29691710138}" type="pres">
      <dgm:prSet presAssocID="{545B49F2-79C9-40B6-8431-C98172E265F7}" presName="sibTrans" presStyleCnt="0"/>
      <dgm:spPr/>
    </dgm:pt>
    <dgm:pt modelId="{DF0563D2-2F1F-4D29-A507-16702703943C}" type="pres">
      <dgm:prSet presAssocID="{8E87B568-5481-4CCF-9B0C-E39C5BFFD67D}" presName="node" presStyleLbl="node1" presStyleIdx="2" presStyleCnt="5">
        <dgm:presLayoutVars>
          <dgm:bulletEnabled val="1"/>
        </dgm:presLayoutVars>
      </dgm:prSet>
      <dgm:spPr/>
    </dgm:pt>
    <dgm:pt modelId="{6CA5A255-5130-4AA1-AB39-EBD539FFB8A5}" type="pres">
      <dgm:prSet presAssocID="{07EF424A-6266-4987-8263-876ACF7FFF6E}" presName="sibTrans" presStyleCnt="0"/>
      <dgm:spPr/>
    </dgm:pt>
    <dgm:pt modelId="{C355BED2-8789-43D7-BD3C-6433EA5F80F1}" type="pres">
      <dgm:prSet presAssocID="{52060951-8CDC-4DB6-8BA5-36EEC43F7547}" presName="node" presStyleLbl="node1" presStyleIdx="3" presStyleCnt="5">
        <dgm:presLayoutVars>
          <dgm:bulletEnabled val="1"/>
        </dgm:presLayoutVars>
      </dgm:prSet>
      <dgm:spPr/>
    </dgm:pt>
    <dgm:pt modelId="{A5C75B31-6532-4D71-A88F-3904B47E3F5B}" type="pres">
      <dgm:prSet presAssocID="{A2F4E2EC-23D4-4EB0-A50E-E65FEE15844E}" presName="sibTrans" presStyleCnt="0"/>
      <dgm:spPr/>
    </dgm:pt>
    <dgm:pt modelId="{1EDA6471-5871-4D39-912F-CBBA9EE239C7}" type="pres">
      <dgm:prSet presAssocID="{53070362-7D6F-461F-9AB1-C08E1EC4FDDB}" presName="node" presStyleLbl="node1" presStyleIdx="4" presStyleCnt="5">
        <dgm:presLayoutVars>
          <dgm:bulletEnabled val="1"/>
        </dgm:presLayoutVars>
      </dgm:prSet>
      <dgm:spPr/>
    </dgm:pt>
  </dgm:ptLst>
  <dgm:cxnLst>
    <dgm:cxn modelId="{C7A7E502-D7C6-44F1-AC7D-19C882449983}" type="presOf" srcId="{95D214D9-C131-446F-A534-0EA2FE9712ED}" destId="{19F346C8-01CD-4C1A-B677-8EF6FA8A6E83}" srcOrd="0" destOrd="0" presId="urn:microsoft.com/office/officeart/2005/8/layout/default"/>
    <dgm:cxn modelId="{209C6004-A573-410A-A58A-F4F2739F60DF}" type="presOf" srcId="{8E87B568-5481-4CCF-9B0C-E39C5BFFD67D}" destId="{DF0563D2-2F1F-4D29-A507-16702703943C}" srcOrd="0" destOrd="0" presId="urn:microsoft.com/office/officeart/2005/8/layout/default"/>
    <dgm:cxn modelId="{A5964607-8D64-4760-BA8F-1F9E28CFEF0C}" type="presOf" srcId="{52060951-8CDC-4DB6-8BA5-36EEC43F7547}" destId="{C355BED2-8789-43D7-BD3C-6433EA5F80F1}" srcOrd="0" destOrd="0" presId="urn:microsoft.com/office/officeart/2005/8/layout/default"/>
    <dgm:cxn modelId="{0411F72E-C271-4C74-B8EE-E0F7E1195AD1}" srcId="{B7BCA639-6E7F-49A6-9D4F-F2D51447C0E5}" destId="{95D214D9-C131-446F-A534-0EA2FE9712ED}" srcOrd="1" destOrd="0" parTransId="{68A0E223-51A1-4BBA-A754-C7A54BB05D90}" sibTransId="{545B49F2-79C9-40B6-8431-C98172E265F7}"/>
    <dgm:cxn modelId="{63D9EB37-1D1F-4D71-BBAF-28AEF7D09174}" srcId="{B7BCA639-6E7F-49A6-9D4F-F2D51447C0E5}" destId="{53070362-7D6F-461F-9AB1-C08E1EC4FDDB}" srcOrd="4" destOrd="0" parTransId="{B6F1F834-1F85-49C9-8A54-34991F14084B}" sibTransId="{A9B79CEF-6EDD-4995-8452-7A8420C54E6E}"/>
    <dgm:cxn modelId="{6D57CB5C-A558-4F32-A4FA-918E6499CED1}" srcId="{B7BCA639-6E7F-49A6-9D4F-F2D51447C0E5}" destId="{8E87B568-5481-4CCF-9B0C-E39C5BFFD67D}" srcOrd="2" destOrd="0" parTransId="{0F44323E-65B5-487B-8728-5C7805E4D8B1}" sibTransId="{07EF424A-6266-4987-8263-876ACF7FFF6E}"/>
    <dgm:cxn modelId="{F6C3826A-9D30-426B-95EE-EE1436C15F26}" srcId="{B7BCA639-6E7F-49A6-9D4F-F2D51447C0E5}" destId="{52060951-8CDC-4DB6-8BA5-36EEC43F7547}" srcOrd="3" destOrd="0" parTransId="{39A02BBE-1C24-422E-9D54-E482EB50747F}" sibTransId="{A2F4E2EC-23D4-4EB0-A50E-E65FEE15844E}"/>
    <dgm:cxn modelId="{8C4F907E-1036-4A8D-BC43-07A12E544B68}" type="presOf" srcId="{53070362-7D6F-461F-9AB1-C08E1EC4FDDB}" destId="{1EDA6471-5871-4D39-912F-CBBA9EE239C7}" srcOrd="0" destOrd="0" presId="urn:microsoft.com/office/officeart/2005/8/layout/default"/>
    <dgm:cxn modelId="{9BB1549D-D818-4183-8631-99585DBE1512}" type="presOf" srcId="{D5CAB67E-DED8-4399-A10E-8C4BE33F7392}" destId="{45CA0103-936B-48B4-92A2-0DE8340A6DF6}" srcOrd="0" destOrd="0" presId="urn:microsoft.com/office/officeart/2005/8/layout/default"/>
    <dgm:cxn modelId="{0B0EE7A4-DBD9-4538-A31C-1ABFD6ED2B10}" type="presOf" srcId="{B7BCA639-6E7F-49A6-9D4F-F2D51447C0E5}" destId="{908FD367-5500-47B5-9D07-AF2FDD8157AF}" srcOrd="0" destOrd="0" presId="urn:microsoft.com/office/officeart/2005/8/layout/default"/>
    <dgm:cxn modelId="{4FA529B4-1844-4391-83EE-88F752F6446F}" srcId="{B7BCA639-6E7F-49A6-9D4F-F2D51447C0E5}" destId="{D5CAB67E-DED8-4399-A10E-8C4BE33F7392}" srcOrd="0" destOrd="0" parTransId="{3DF85F45-709B-466B-B163-96744D533745}" sibTransId="{99F7604D-29FE-4914-9B18-CAD9982AEF91}"/>
    <dgm:cxn modelId="{FCD94E84-5BD2-4ED1-B2F4-5F3F14A72505}" type="presParOf" srcId="{908FD367-5500-47B5-9D07-AF2FDD8157AF}" destId="{45CA0103-936B-48B4-92A2-0DE8340A6DF6}" srcOrd="0" destOrd="0" presId="urn:microsoft.com/office/officeart/2005/8/layout/default"/>
    <dgm:cxn modelId="{7C1B7504-BC9D-430E-A774-AE2CBD22BFC1}" type="presParOf" srcId="{908FD367-5500-47B5-9D07-AF2FDD8157AF}" destId="{F6EC11F8-5298-48E0-A06D-406488A8BCB0}" srcOrd="1" destOrd="0" presId="urn:microsoft.com/office/officeart/2005/8/layout/default"/>
    <dgm:cxn modelId="{55C0DE8B-83C2-4E5B-B6A4-C8C48F12E296}" type="presParOf" srcId="{908FD367-5500-47B5-9D07-AF2FDD8157AF}" destId="{19F346C8-01CD-4C1A-B677-8EF6FA8A6E83}" srcOrd="2" destOrd="0" presId="urn:microsoft.com/office/officeart/2005/8/layout/default"/>
    <dgm:cxn modelId="{8C2565AB-F4DB-4381-B98F-4D2BDE86C0E4}" type="presParOf" srcId="{908FD367-5500-47B5-9D07-AF2FDD8157AF}" destId="{CB2B38FF-5E85-4D76-AF5D-B29691710138}" srcOrd="3" destOrd="0" presId="urn:microsoft.com/office/officeart/2005/8/layout/default"/>
    <dgm:cxn modelId="{E066265F-95C8-45C2-8150-ABF80A8DB249}" type="presParOf" srcId="{908FD367-5500-47B5-9D07-AF2FDD8157AF}" destId="{DF0563D2-2F1F-4D29-A507-16702703943C}" srcOrd="4" destOrd="0" presId="urn:microsoft.com/office/officeart/2005/8/layout/default"/>
    <dgm:cxn modelId="{560B3425-DF58-4208-82EE-2E0A1611768C}" type="presParOf" srcId="{908FD367-5500-47B5-9D07-AF2FDD8157AF}" destId="{6CA5A255-5130-4AA1-AB39-EBD539FFB8A5}" srcOrd="5" destOrd="0" presId="urn:microsoft.com/office/officeart/2005/8/layout/default"/>
    <dgm:cxn modelId="{50205B7B-2965-4172-B246-D8C53EEC7545}" type="presParOf" srcId="{908FD367-5500-47B5-9D07-AF2FDD8157AF}" destId="{C355BED2-8789-43D7-BD3C-6433EA5F80F1}" srcOrd="6" destOrd="0" presId="urn:microsoft.com/office/officeart/2005/8/layout/default"/>
    <dgm:cxn modelId="{5D26AE7B-A88A-4970-A81B-2C505C461718}" type="presParOf" srcId="{908FD367-5500-47B5-9D07-AF2FDD8157AF}" destId="{A5C75B31-6532-4D71-A88F-3904B47E3F5B}" srcOrd="7" destOrd="0" presId="urn:microsoft.com/office/officeart/2005/8/layout/default"/>
    <dgm:cxn modelId="{863525F7-AD81-476C-A048-8D205B260248}" type="presParOf" srcId="{908FD367-5500-47B5-9D07-AF2FDD8157AF}" destId="{1EDA6471-5871-4D39-912F-CBBA9EE239C7}"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B28A22-E52B-4B3B-B4D9-3230125F395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02CD7F8-2F8F-43D3-BA13-422711E60CFA}">
      <dgm:prSet custT="1"/>
      <dgm:spPr/>
      <dgm:t>
        <a:bodyPr/>
        <a:lstStyle/>
        <a:p>
          <a:r>
            <a:rPr lang="en-GB" sz="2000">
              <a:solidFill>
                <a:srgbClr val="008EC6"/>
              </a:solidFill>
              <a:latin typeface="Verdana" panose="020B0604030504040204" pitchFamily="34" charset="0"/>
              <a:ea typeface="Verdana" panose="020B0604030504040204" pitchFamily="34" charset="0"/>
            </a:rPr>
            <a:t>Index what you send</a:t>
          </a:r>
          <a:endParaRPr lang="en-US" sz="2000" dirty="0">
            <a:solidFill>
              <a:srgbClr val="008EC6"/>
            </a:solidFill>
            <a:latin typeface="Verdana" panose="020B0604030504040204" pitchFamily="34" charset="0"/>
            <a:ea typeface="Verdana" panose="020B0604030504040204" pitchFamily="34" charset="0"/>
          </a:endParaRPr>
        </a:p>
      </dgm:t>
    </dgm:pt>
    <dgm:pt modelId="{A191D707-D417-44D2-928D-6438DBFFCB56}" type="parTrans" cxnId="{A8C5B6E8-5A0C-4F96-98F6-67602A810929}">
      <dgm:prSet/>
      <dgm:spPr/>
      <dgm:t>
        <a:bodyPr/>
        <a:lstStyle/>
        <a:p>
          <a:endParaRPr lang="en-US"/>
        </a:p>
      </dgm:t>
    </dgm:pt>
    <dgm:pt modelId="{DA81D773-4B1A-4689-AF10-4B2DFA673A88}" type="sibTrans" cxnId="{A8C5B6E8-5A0C-4F96-98F6-67602A810929}">
      <dgm:prSet/>
      <dgm:spPr/>
      <dgm:t>
        <a:bodyPr/>
        <a:lstStyle/>
        <a:p>
          <a:endParaRPr lang="en-US"/>
        </a:p>
      </dgm:t>
    </dgm:pt>
    <dgm:pt modelId="{7336B751-0DF2-487F-B19E-9F4C6336D0EE}">
      <dgm:prSet custT="1"/>
      <dgm:spPr/>
      <dgm:t>
        <a:bodyPr/>
        <a:lstStyle/>
        <a:p>
          <a:r>
            <a:rPr lang="en-GB" sz="2000">
              <a:solidFill>
                <a:srgbClr val="008EC6"/>
              </a:solidFill>
              <a:latin typeface="Verdana" panose="020B0604030504040204" pitchFamily="34" charset="0"/>
              <a:ea typeface="Verdana" panose="020B0604030504040204" pitchFamily="34" charset="0"/>
            </a:rPr>
            <a:t>Send in a chronology</a:t>
          </a:r>
          <a:endParaRPr lang="en-US" sz="2000" dirty="0">
            <a:solidFill>
              <a:srgbClr val="008EC6"/>
            </a:solidFill>
            <a:latin typeface="Verdana" panose="020B0604030504040204" pitchFamily="34" charset="0"/>
            <a:ea typeface="Verdana" panose="020B0604030504040204" pitchFamily="34" charset="0"/>
          </a:endParaRPr>
        </a:p>
      </dgm:t>
    </dgm:pt>
    <dgm:pt modelId="{E73BF2FF-5B86-4697-9BCA-CADAD511F0A5}" type="parTrans" cxnId="{EC4AADF9-8088-4663-BDE2-21FD19A497E1}">
      <dgm:prSet/>
      <dgm:spPr/>
      <dgm:t>
        <a:bodyPr/>
        <a:lstStyle/>
        <a:p>
          <a:endParaRPr lang="en-US"/>
        </a:p>
      </dgm:t>
    </dgm:pt>
    <dgm:pt modelId="{3AB19C61-0CC8-42E2-B4F7-76A286439D64}" type="sibTrans" cxnId="{EC4AADF9-8088-4663-BDE2-21FD19A497E1}">
      <dgm:prSet/>
      <dgm:spPr/>
      <dgm:t>
        <a:bodyPr/>
        <a:lstStyle/>
        <a:p>
          <a:endParaRPr lang="en-US"/>
        </a:p>
      </dgm:t>
    </dgm:pt>
    <dgm:pt modelId="{E0210E0B-8279-43F2-AF46-84831C2DCEB5}">
      <dgm:prSet custT="1"/>
      <dgm:spPr/>
      <dgm:t>
        <a:bodyPr/>
        <a:lstStyle/>
        <a:p>
          <a:r>
            <a:rPr lang="en-GB" sz="2000">
              <a:solidFill>
                <a:srgbClr val="008EC6"/>
              </a:solidFill>
              <a:latin typeface="Verdana" panose="020B0604030504040204" pitchFamily="34" charset="0"/>
              <a:ea typeface="Verdana" panose="020B0604030504040204" pitchFamily="34" charset="0"/>
            </a:rPr>
            <a:t>Only send in photocopies</a:t>
          </a:r>
          <a:endParaRPr lang="en-US" sz="2000" dirty="0">
            <a:solidFill>
              <a:srgbClr val="008EC6"/>
            </a:solidFill>
            <a:latin typeface="Verdana" panose="020B0604030504040204" pitchFamily="34" charset="0"/>
            <a:ea typeface="Verdana" panose="020B0604030504040204" pitchFamily="34" charset="0"/>
          </a:endParaRPr>
        </a:p>
      </dgm:t>
    </dgm:pt>
    <dgm:pt modelId="{9812B225-42DC-4DCC-91B4-DA8CCCBE9110}" type="parTrans" cxnId="{A911DEFD-36C5-4AFB-81D2-56980E9D7E39}">
      <dgm:prSet/>
      <dgm:spPr/>
      <dgm:t>
        <a:bodyPr/>
        <a:lstStyle/>
        <a:p>
          <a:endParaRPr lang="en-US"/>
        </a:p>
      </dgm:t>
    </dgm:pt>
    <dgm:pt modelId="{8F85903D-787D-42BC-BEEB-141AD9B6DFB7}" type="sibTrans" cxnId="{A911DEFD-36C5-4AFB-81D2-56980E9D7E39}">
      <dgm:prSet/>
      <dgm:spPr/>
      <dgm:t>
        <a:bodyPr/>
        <a:lstStyle/>
        <a:p>
          <a:endParaRPr lang="en-US"/>
        </a:p>
      </dgm:t>
    </dgm:pt>
    <dgm:pt modelId="{08D49EE8-8ECE-4294-BD40-3E7ECE04A51C}">
      <dgm:prSet custT="1"/>
      <dgm:spPr/>
      <dgm:t>
        <a:bodyPr/>
        <a:lstStyle/>
        <a:p>
          <a:r>
            <a:rPr lang="en-GB" sz="2000" dirty="0">
              <a:solidFill>
                <a:srgbClr val="008EC6"/>
              </a:solidFill>
              <a:latin typeface="Verdana" panose="020B0604030504040204" pitchFamily="34" charset="0"/>
              <a:ea typeface="Verdana" panose="020B0604030504040204" pitchFamily="34" charset="0"/>
            </a:rPr>
            <a:t>When the LA respond – you can make a response to their arguments – send this to LA and SEND tribunal</a:t>
          </a:r>
          <a:endParaRPr lang="en-US" sz="2000" dirty="0">
            <a:solidFill>
              <a:srgbClr val="008EC6"/>
            </a:solidFill>
            <a:latin typeface="Verdana" panose="020B0604030504040204" pitchFamily="34" charset="0"/>
            <a:ea typeface="Verdana" panose="020B0604030504040204" pitchFamily="34" charset="0"/>
          </a:endParaRPr>
        </a:p>
      </dgm:t>
    </dgm:pt>
    <dgm:pt modelId="{B66E50C9-5FB6-4BC9-B87C-CBB8F590037F}" type="parTrans" cxnId="{754C5697-15EC-4067-9E45-2D99B1D25EA3}">
      <dgm:prSet/>
      <dgm:spPr/>
      <dgm:t>
        <a:bodyPr/>
        <a:lstStyle/>
        <a:p>
          <a:endParaRPr lang="en-US"/>
        </a:p>
      </dgm:t>
    </dgm:pt>
    <dgm:pt modelId="{34F25D46-6E7E-482D-BCDD-778F2DF298CE}" type="sibTrans" cxnId="{754C5697-15EC-4067-9E45-2D99B1D25EA3}">
      <dgm:prSet/>
      <dgm:spPr/>
      <dgm:t>
        <a:bodyPr/>
        <a:lstStyle/>
        <a:p>
          <a:endParaRPr lang="en-US"/>
        </a:p>
      </dgm:t>
    </dgm:pt>
    <dgm:pt modelId="{BADE691B-FAC4-45DF-BAB4-E1407F04F650}">
      <dgm:prSet custT="1"/>
      <dgm:spPr/>
      <dgm:t>
        <a:bodyPr/>
        <a:lstStyle/>
        <a:p>
          <a:r>
            <a:rPr lang="en-GB" sz="2000" dirty="0">
              <a:solidFill>
                <a:srgbClr val="008EC6"/>
              </a:solidFill>
              <a:latin typeface="Verdana" panose="020B0604030504040204" pitchFamily="34" charset="0"/>
              <a:ea typeface="Verdana" panose="020B0604030504040204" pitchFamily="34" charset="0"/>
            </a:rPr>
            <a:t>Any evidence that you send to the tribunal you must also send to the LA – this is very important</a:t>
          </a:r>
          <a:endParaRPr lang="en-US" sz="2000" dirty="0">
            <a:solidFill>
              <a:srgbClr val="008EC6"/>
            </a:solidFill>
            <a:latin typeface="Verdana" panose="020B0604030504040204" pitchFamily="34" charset="0"/>
            <a:ea typeface="Verdana" panose="020B0604030504040204" pitchFamily="34" charset="0"/>
          </a:endParaRPr>
        </a:p>
      </dgm:t>
    </dgm:pt>
    <dgm:pt modelId="{4D8B2525-D345-4F2E-AE1A-C0045FDB24A5}" type="parTrans" cxnId="{05907FEE-A1A8-4C37-8618-CB209DAAAB18}">
      <dgm:prSet/>
      <dgm:spPr/>
      <dgm:t>
        <a:bodyPr/>
        <a:lstStyle/>
        <a:p>
          <a:endParaRPr lang="en-US"/>
        </a:p>
      </dgm:t>
    </dgm:pt>
    <dgm:pt modelId="{F9A99A1B-3E10-4E83-96E8-31E416ED8DEE}" type="sibTrans" cxnId="{05907FEE-A1A8-4C37-8618-CB209DAAAB18}">
      <dgm:prSet/>
      <dgm:spPr/>
      <dgm:t>
        <a:bodyPr/>
        <a:lstStyle/>
        <a:p>
          <a:endParaRPr lang="en-US"/>
        </a:p>
      </dgm:t>
    </dgm:pt>
    <dgm:pt modelId="{E0E54E27-C084-4BB6-8073-41FEAB26DA80}" type="pres">
      <dgm:prSet presAssocID="{3CB28A22-E52B-4B3B-B4D9-3230125F3957}" presName="root" presStyleCnt="0">
        <dgm:presLayoutVars>
          <dgm:dir/>
          <dgm:resizeHandles val="exact"/>
        </dgm:presLayoutVars>
      </dgm:prSet>
      <dgm:spPr/>
    </dgm:pt>
    <dgm:pt modelId="{B79951E4-51E3-450A-9383-944BE69B31B0}" type="pres">
      <dgm:prSet presAssocID="{A02CD7F8-2F8F-43D3-BA13-422711E60CFA}" presName="compNode" presStyleCnt="0"/>
      <dgm:spPr/>
    </dgm:pt>
    <dgm:pt modelId="{42ECD74B-910D-42D4-ACED-516D224AECF6}" type="pres">
      <dgm:prSet presAssocID="{A02CD7F8-2F8F-43D3-BA13-422711E60CFA}" presName="bgRect" presStyleLbl="bgShp" presStyleIdx="0" presStyleCnt="5" custLinFactNeighborX="51" custLinFactNeighborY="4427"/>
      <dgm:spPr>
        <a:solidFill>
          <a:schemeClr val="bg2"/>
        </a:solidFill>
      </dgm:spPr>
    </dgm:pt>
    <dgm:pt modelId="{39DA93B7-4783-4E4E-B241-F41921CA4E87}" type="pres">
      <dgm:prSet presAssocID="{A02CD7F8-2F8F-43D3-BA13-422711E60CF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a:ext>
      </dgm:extLst>
    </dgm:pt>
    <dgm:pt modelId="{9D8834DD-549D-432E-B421-D2544369BB6E}" type="pres">
      <dgm:prSet presAssocID="{A02CD7F8-2F8F-43D3-BA13-422711E60CFA}" presName="spaceRect" presStyleCnt="0"/>
      <dgm:spPr/>
    </dgm:pt>
    <dgm:pt modelId="{313FE979-86BE-4192-BC74-117D8246D3B0}" type="pres">
      <dgm:prSet presAssocID="{A02CD7F8-2F8F-43D3-BA13-422711E60CFA}" presName="parTx" presStyleLbl="revTx" presStyleIdx="0" presStyleCnt="5">
        <dgm:presLayoutVars>
          <dgm:chMax val="0"/>
          <dgm:chPref val="0"/>
        </dgm:presLayoutVars>
      </dgm:prSet>
      <dgm:spPr/>
    </dgm:pt>
    <dgm:pt modelId="{B4C13ADE-AE93-4EDD-B064-4DE6004A2E5B}" type="pres">
      <dgm:prSet presAssocID="{DA81D773-4B1A-4689-AF10-4B2DFA673A88}" presName="sibTrans" presStyleCnt="0"/>
      <dgm:spPr/>
    </dgm:pt>
    <dgm:pt modelId="{32815A4E-BDB7-4371-AF92-DA4F0C0842B0}" type="pres">
      <dgm:prSet presAssocID="{7336B751-0DF2-487F-B19E-9F4C6336D0EE}" presName="compNode" presStyleCnt="0"/>
      <dgm:spPr/>
    </dgm:pt>
    <dgm:pt modelId="{8AE29F61-E9BB-4394-AC07-6F86EEBA62A2}" type="pres">
      <dgm:prSet presAssocID="{7336B751-0DF2-487F-B19E-9F4C6336D0EE}" presName="bgRect" presStyleLbl="bgShp" presStyleIdx="1" presStyleCnt="5"/>
      <dgm:spPr>
        <a:solidFill>
          <a:schemeClr val="bg2"/>
        </a:solidFill>
      </dgm:spPr>
    </dgm:pt>
    <dgm:pt modelId="{CA20B50B-6F15-4454-96BA-7D6FEF10A743}" type="pres">
      <dgm:prSet presAssocID="{7336B751-0DF2-487F-B19E-9F4C6336D0E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st"/>
        </a:ext>
      </dgm:extLst>
    </dgm:pt>
    <dgm:pt modelId="{2D2CBF08-E137-4C1F-B874-C1821A9EB506}" type="pres">
      <dgm:prSet presAssocID="{7336B751-0DF2-487F-B19E-9F4C6336D0EE}" presName="spaceRect" presStyleCnt="0"/>
      <dgm:spPr/>
    </dgm:pt>
    <dgm:pt modelId="{1DA179FB-349F-450A-8551-54763DD2FA98}" type="pres">
      <dgm:prSet presAssocID="{7336B751-0DF2-487F-B19E-9F4C6336D0EE}" presName="parTx" presStyleLbl="revTx" presStyleIdx="1" presStyleCnt="5">
        <dgm:presLayoutVars>
          <dgm:chMax val="0"/>
          <dgm:chPref val="0"/>
        </dgm:presLayoutVars>
      </dgm:prSet>
      <dgm:spPr/>
    </dgm:pt>
    <dgm:pt modelId="{BD1A9F3A-957E-4F43-B887-2035831FDD6A}" type="pres">
      <dgm:prSet presAssocID="{3AB19C61-0CC8-42E2-B4F7-76A286439D64}" presName="sibTrans" presStyleCnt="0"/>
      <dgm:spPr/>
    </dgm:pt>
    <dgm:pt modelId="{1906775B-1BC1-4202-B398-848AFA1CEAF9}" type="pres">
      <dgm:prSet presAssocID="{E0210E0B-8279-43F2-AF46-84831C2DCEB5}" presName="compNode" presStyleCnt="0"/>
      <dgm:spPr/>
    </dgm:pt>
    <dgm:pt modelId="{369A7F27-2BEC-42D5-A47C-471CFC176FF6}" type="pres">
      <dgm:prSet presAssocID="{E0210E0B-8279-43F2-AF46-84831C2DCEB5}" presName="bgRect" presStyleLbl="bgShp" presStyleIdx="2" presStyleCnt="5"/>
      <dgm:spPr>
        <a:solidFill>
          <a:schemeClr val="bg2"/>
        </a:solidFill>
      </dgm:spPr>
    </dgm:pt>
    <dgm:pt modelId="{98AC3E18-4A1C-4653-BF94-E43EABC2C0F0}" type="pres">
      <dgm:prSet presAssocID="{E0210E0B-8279-43F2-AF46-84831C2DCEB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aper"/>
        </a:ext>
      </dgm:extLst>
    </dgm:pt>
    <dgm:pt modelId="{41341951-D7E7-4F4C-8CAE-7092CCE759E1}" type="pres">
      <dgm:prSet presAssocID="{E0210E0B-8279-43F2-AF46-84831C2DCEB5}" presName="spaceRect" presStyleCnt="0"/>
      <dgm:spPr/>
    </dgm:pt>
    <dgm:pt modelId="{5E316C7D-A7DD-4A8F-8305-DC4A15697BA1}" type="pres">
      <dgm:prSet presAssocID="{E0210E0B-8279-43F2-AF46-84831C2DCEB5}" presName="parTx" presStyleLbl="revTx" presStyleIdx="2" presStyleCnt="5">
        <dgm:presLayoutVars>
          <dgm:chMax val="0"/>
          <dgm:chPref val="0"/>
        </dgm:presLayoutVars>
      </dgm:prSet>
      <dgm:spPr/>
    </dgm:pt>
    <dgm:pt modelId="{FBAF51EB-B55B-4B65-BF79-D0CCCC0716D6}" type="pres">
      <dgm:prSet presAssocID="{8F85903D-787D-42BC-BEEB-141AD9B6DFB7}" presName="sibTrans" presStyleCnt="0"/>
      <dgm:spPr/>
    </dgm:pt>
    <dgm:pt modelId="{2FD0C249-732B-4D89-B7A7-DF79084981ED}" type="pres">
      <dgm:prSet presAssocID="{08D49EE8-8ECE-4294-BD40-3E7ECE04A51C}" presName="compNode" presStyleCnt="0"/>
      <dgm:spPr/>
    </dgm:pt>
    <dgm:pt modelId="{0EDDF2E3-3EB0-42A9-A967-94B4A75AD584}" type="pres">
      <dgm:prSet presAssocID="{08D49EE8-8ECE-4294-BD40-3E7ECE04A51C}" presName="bgRect" presStyleLbl="bgShp" presStyleIdx="3" presStyleCnt="5"/>
      <dgm:spPr>
        <a:solidFill>
          <a:schemeClr val="bg2"/>
        </a:solidFill>
      </dgm:spPr>
    </dgm:pt>
    <dgm:pt modelId="{9312C967-1580-4874-97C2-F4A962BFE699}" type="pres">
      <dgm:prSet presAssocID="{08D49EE8-8ECE-4294-BD40-3E7ECE04A51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cales of justice"/>
        </a:ext>
      </dgm:extLst>
    </dgm:pt>
    <dgm:pt modelId="{603B1351-004C-4977-9E5D-AE4DA08F30B6}" type="pres">
      <dgm:prSet presAssocID="{08D49EE8-8ECE-4294-BD40-3E7ECE04A51C}" presName="spaceRect" presStyleCnt="0"/>
      <dgm:spPr/>
    </dgm:pt>
    <dgm:pt modelId="{14313CDF-6D64-4B5D-B17A-4E1B330AF564}" type="pres">
      <dgm:prSet presAssocID="{08D49EE8-8ECE-4294-BD40-3E7ECE04A51C}" presName="parTx" presStyleLbl="revTx" presStyleIdx="3" presStyleCnt="5">
        <dgm:presLayoutVars>
          <dgm:chMax val="0"/>
          <dgm:chPref val="0"/>
        </dgm:presLayoutVars>
      </dgm:prSet>
      <dgm:spPr/>
    </dgm:pt>
    <dgm:pt modelId="{8523F6D6-A3E9-4F19-A52E-C43E01D0F002}" type="pres">
      <dgm:prSet presAssocID="{34F25D46-6E7E-482D-BCDD-778F2DF298CE}" presName="sibTrans" presStyleCnt="0"/>
      <dgm:spPr/>
    </dgm:pt>
    <dgm:pt modelId="{5BE07665-9A18-4F8C-BA33-9E1B583B070C}" type="pres">
      <dgm:prSet presAssocID="{BADE691B-FAC4-45DF-BAB4-E1407F04F650}" presName="compNode" presStyleCnt="0"/>
      <dgm:spPr/>
    </dgm:pt>
    <dgm:pt modelId="{FE4595DA-2EF4-4CBB-AD98-3929C3606B37}" type="pres">
      <dgm:prSet presAssocID="{BADE691B-FAC4-45DF-BAB4-E1407F04F650}" presName="bgRect" presStyleLbl="bgShp" presStyleIdx="4" presStyleCnt="5"/>
      <dgm:spPr>
        <a:solidFill>
          <a:schemeClr val="bg2"/>
        </a:solidFill>
      </dgm:spPr>
    </dgm:pt>
    <dgm:pt modelId="{E59EA6F7-2EF1-4EAC-B644-D0F18578FA4B}" type="pres">
      <dgm:prSet presAssocID="{BADE691B-FAC4-45DF-BAB4-E1407F04F65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514E96C0-8121-4910-83EE-F7893171C494}" type="pres">
      <dgm:prSet presAssocID="{BADE691B-FAC4-45DF-BAB4-E1407F04F650}" presName="spaceRect" presStyleCnt="0"/>
      <dgm:spPr/>
    </dgm:pt>
    <dgm:pt modelId="{E0904593-1840-463A-895C-262AD3068F2C}" type="pres">
      <dgm:prSet presAssocID="{BADE691B-FAC4-45DF-BAB4-E1407F04F650}" presName="parTx" presStyleLbl="revTx" presStyleIdx="4" presStyleCnt="5">
        <dgm:presLayoutVars>
          <dgm:chMax val="0"/>
          <dgm:chPref val="0"/>
        </dgm:presLayoutVars>
      </dgm:prSet>
      <dgm:spPr/>
    </dgm:pt>
  </dgm:ptLst>
  <dgm:cxnLst>
    <dgm:cxn modelId="{38677D74-BE2C-4FE3-B438-FA601D94DD94}" type="presOf" srcId="{7336B751-0DF2-487F-B19E-9F4C6336D0EE}" destId="{1DA179FB-349F-450A-8551-54763DD2FA98}" srcOrd="0" destOrd="0" presId="urn:microsoft.com/office/officeart/2018/2/layout/IconVerticalSolidList"/>
    <dgm:cxn modelId="{754C5697-15EC-4067-9E45-2D99B1D25EA3}" srcId="{3CB28A22-E52B-4B3B-B4D9-3230125F3957}" destId="{08D49EE8-8ECE-4294-BD40-3E7ECE04A51C}" srcOrd="3" destOrd="0" parTransId="{B66E50C9-5FB6-4BC9-B87C-CBB8F590037F}" sibTransId="{34F25D46-6E7E-482D-BCDD-778F2DF298CE}"/>
    <dgm:cxn modelId="{0BC5A99E-CE5E-410D-B745-BAE5860A7F20}" type="presOf" srcId="{A02CD7F8-2F8F-43D3-BA13-422711E60CFA}" destId="{313FE979-86BE-4192-BC74-117D8246D3B0}" srcOrd="0" destOrd="0" presId="urn:microsoft.com/office/officeart/2018/2/layout/IconVerticalSolidList"/>
    <dgm:cxn modelId="{3F240AB2-BC7E-4AC8-AC19-53A57B37DA6E}" type="presOf" srcId="{3CB28A22-E52B-4B3B-B4D9-3230125F3957}" destId="{E0E54E27-C084-4BB6-8073-41FEAB26DA80}" srcOrd="0" destOrd="0" presId="urn:microsoft.com/office/officeart/2018/2/layout/IconVerticalSolidList"/>
    <dgm:cxn modelId="{D00E0AD0-74E6-40F9-8DAB-20F447A54AE2}" type="presOf" srcId="{BADE691B-FAC4-45DF-BAB4-E1407F04F650}" destId="{E0904593-1840-463A-895C-262AD3068F2C}" srcOrd="0" destOrd="0" presId="urn:microsoft.com/office/officeart/2018/2/layout/IconVerticalSolidList"/>
    <dgm:cxn modelId="{191F54E2-A43D-42E9-B54F-AD21FE3A075A}" type="presOf" srcId="{E0210E0B-8279-43F2-AF46-84831C2DCEB5}" destId="{5E316C7D-A7DD-4A8F-8305-DC4A15697BA1}" srcOrd="0" destOrd="0" presId="urn:microsoft.com/office/officeart/2018/2/layout/IconVerticalSolidList"/>
    <dgm:cxn modelId="{A8C5B6E8-5A0C-4F96-98F6-67602A810929}" srcId="{3CB28A22-E52B-4B3B-B4D9-3230125F3957}" destId="{A02CD7F8-2F8F-43D3-BA13-422711E60CFA}" srcOrd="0" destOrd="0" parTransId="{A191D707-D417-44D2-928D-6438DBFFCB56}" sibTransId="{DA81D773-4B1A-4689-AF10-4B2DFA673A88}"/>
    <dgm:cxn modelId="{05907FEE-A1A8-4C37-8618-CB209DAAAB18}" srcId="{3CB28A22-E52B-4B3B-B4D9-3230125F3957}" destId="{BADE691B-FAC4-45DF-BAB4-E1407F04F650}" srcOrd="4" destOrd="0" parTransId="{4D8B2525-D345-4F2E-AE1A-C0045FDB24A5}" sibTransId="{F9A99A1B-3E10-4E83-96E8-31E416ED8DEE}"/>
    <dgm:cxn modelId="{59D606F8-80EC-4FB2-A6FA-D937DDE9E7CD}" type="presOf" srcId="{08D49EE8-8ECE-4294-BD40-3E7ECE04A51C}" destId="{14313CDF-6D64-4B5D-B17A-4E1B330AF564}" srcOrd="0" destOrd="0" presId="urn:microsoft.com/office/officeart/2018/2/layout/IconVerticalSolidList"/>
    <dgm:cxn modelId="{EC4AADF9-8088-4663-BDE2-21FD19A497E1}" srcId="{3CB28A22-E52B-4B3B-B4D9-3230125F3957}" destId="{7336B751-0DF2-487F-B19E-9F4C6336D0EE}" srcOrd="1" destOrd="0" parTransId="{E73BF2FF-5B86-4697-9BCA-CADAD511F0A5}" sibTransId="{3AB19C61-0CC8-42E2-B4F7-76A286439D64}"/>
    <dgm:cxn modelId="{A911DEFD-36C5-4AFB-81D2-56980E9D7E39}" srcId="{3CB28A22-E52B-4B3B-B4D9-3230125F3957}" destId="{E0210E0B-8279-43F2-AF46-84831C2DCEB5}" srcOrd="2" destOrd="0" parTransId="{9812B225-42DC-4DCC-91B4-DA8CCCBE9110}" sibTransId="{8F85903D-787D-42BC-BEEB-141AD9B6DFB7}"/>
    <dgm:cxn modelId="{821C9956-0D81-453F-8CD4-BA4FD55652D9}" type="presParOf" srcId="{E0E54E27-C084-4BB6-8073-41FEAB26DA80}" destId="{B79951E4-51E3-450A-9383-944BE69B31B0}" srcOrd="0" destOrd="0" presId="urn:microsoft.com/office/officeart/2018/2/layout/IconVerticalSolidList"/>
    <dgm:cxn modelId="{58D9278D-8F79-46D2-B045-8A5D2D3A0529}" type="presParOf" srcId="{B79951E4-51E3-450A-9383-944BE69B31B0}" destId="{42ECD74B-910D-42D4-ACED-516D224AECF6}" srcOrd="0" destOrd="0" presId="urn:microsoft.com/office/officeart/2018/2/layout/IconVerticalSolidList"/>
    <dgm:cxn modelId="{9E4A4DA7-C8A6-4910-BEF5-947A21C26181}" type="presParOf" srcId="{B79951E4-51E3-450A-9383-944BE69B31B0}" destId="{39DA93B7-4783-4E4E-B241-F41921CA4E87}" srcOrd="1" destOrd="0" presId="urn:microsoft.com/office/officeart/2018/2/layout/IconVerticalSolidList"/>
    <dgm:cxn modelId="{28642273-2501-4701-A0C2-4CED3C3A7F6E}" type="presParOf" srcId="{B79951E4-51E3-450A-9383-944BE69B31B0}" destId="{9D8834DD-549D-432E-B421-D2544369BB6E}" srcOrd="2" destOrd="0" presId="urn:microsoft.com/office/officeart/2018/2/layout/IconVerticalSolidList"/>
    <dgm:cxn modelId="{95AC8B7D-CCAD-410C-8F94-E9F46CE58D8B}" type="presParOf" srcId="{B79951E4-51E3-450A-9383-944BE69B31B0}" destId="{313FE979-86BE-4192-BC74-117D8246D3B0}" srcOrd="3" destOrd="0" presId="urn:microsoft.com/office/officeart/2018/2/layout/IconVerticalSolidList"/>
    <dgm:cxn modelId="{E74D6AB2-58B2-48CB-9C72-A1CE5256E0FF}" type="presParOf" srcId="{E0E54E27-C084-4BB6-8073-41FEAB26DA80}" destId="{B4C13ADE-AE93-4EDD-B064-4DE6004A2E5B}" srcOrd="1" destOrd="0" presId="urn:microsoft.com/office/officeart/2018/2/layout/IconVerticalSolidList"/>
    <dgm:cxn modelId="{8CFC99A4-E635-40E4-B766-9FC5C778C8DB}" type="presParOf" srcId="{E0E54E27-C084-4BB6-8073-41FEAB26DA80}" destId="{32815A4E-BDB7-4371-AF92-DA4F0C0842B0}" srcOrd="2" destOrd="0" presId="urn:microsoft.com/office/officeart/2018/2/layout/IconVerticalSolidList"/>
    <dgm:cxn modelId="{53E9DA25-D857-463B-9854-788379DF49CF}" type="presParOf" srcId="{32815A4E-BDB7-4371-AF92-DA4F0C0842B0}" destId="{8AE29F61-E9BB-4394-AC07-6F86EEBA62A2}" srcOrd="0" destOrd="0" presId="urn:microsoft.com/office/officeart/2018/2/layout/IconVerticalSolidList"/>
    <dgm:cxn modelId="{C6D3E68C-9704-4A76-B8AC-7CD01786B366}" type="presParOf" srcId="{32815A4E-BDB7-4371-AF92-DA4F0C0842B0}" destId="{CA20B50B-6F15-4454-96BA-7D6FEF10A743}" srcOrd="1" destOrd="0" presId="urn:microsoft.com/office/officeart/2018/2/layout/IconVerticalSolidList"/>
    <dgm:cxn modelId="{3A5350E6-402E-4194-A4B6-B3B7E7D18364}" type="presParOf" srcId="{32815A4E-BDB7-4371-AF92-DA4F0C0842B0}" destId="{2D2CBF08-E137-4C1F-B874-C1821A9EB506}" srcOrd="2" destOrd="0" presId="urn:microsoft.com/office/officeart/2018/2/layout/IconVerticalSolidList"/>
    <dgm:cxn modelId="{4EFDAD20-F512-4A5E-A6EA-AEA626BE14C3}" type="presParOf" srcId="{32815A4E-BDB7-4371-AF92-DA4F0C0842B0}" destId="{1DA179FB-349F-450A-8551-54763DD2FA98}" srcOrd="3" destOrd="0" presId="urn:microsoft.com/office/officeart/2018/2/layout/IconVerticalSolidList"/>
    <dgm:cxn modelId="{D8C6BB1E-F8A4-426B-A4C8-9F8DFDBA91D2}" type="presParOf" srcId="{E0E54E27-C084-4BB6-8073-41FEAB26DA80}" destId="{BD1A9F3A-957E-4F43-B887-2035831FDD6A}" srcOrd="3" destOrd="0" presId="urn:microsoft.com/office/officeart/2018/2/layout/IconVerticalSolidList"/>
    <dgm:cxn modelId="{522C0C2A-F51A-459C-B989-5E6CFA50777C}" type="presParOf" srcId="{E0E54E27-C084-4BB6-8073-41FEAB26DA80}" destId="{1906775B-1BC1-4202-B398-848AFA1CEAF9}" srcOrd="4" destOrd="0" presId="urn:microsoft.com/office/officeart/2018/2/layout/IconVerticalSolidList"/>
    <dgm:cxn modelId="{39EC5D11-3BF5-4789-83EE-C90FD46D872F}" type="presParOf" srcId="{1906775B-1BC1-4202-B398-848AFA1CEAF9}" destId="{369A7F27-2BEC-42D5-A47C-471CFC176FF6}" srcOrd="0" destOrd="0" presId="urn:microsoft.com/office/officeart/2018/2/layout/IconVerticalSolidList"/>
    <dgm:cxn modelId="{B06155D9-E0AD-46E6-AA1E-9821D1067C1F}" type="presParOf" srcId="{1906775B-1BC1-4202-B398-848AFA1CEAF9}" destId="{98AC3E18-4A1C-4653-BF94-E43EABC2C0F0}" srcOrd="1" destOrd="0" presId="urn:microsoft.com/office/officeart/2018/2/layout/IconVerticalSolidList"/>
    <dgm:cxn modelId="{EE1B9BBD-C557-4F9E-8C41-41BEEB0890B0}" type="presParOf" srcId="{1906775B-1BC1-4202-B398-848AFA1CEAF9}" destId="{41341951-D7E7-4F4C-8CAE-7092CCE759E1}" srcOrd="2" destOrd="0" presId="urn:microsoft.com/office/officeart/2018/2/layout/IconVerticalSolidList"/>
    <dgm:cxn modelId="{C659950E-43E3-4964-8F99-F04208F22FD3}" type="presParOf" srcId="{1906775B-1BC1-4202-B398-848AFA1CEAF9}" destId="{5E316C7D-A7DD-4A8F-8305-DC4A15697BA1}" srcOrd="3" destOrd="0" presId="urn:microsoft.com/office/officeart/2018/2/layout/IconVerticalSolidList"/>
    <dgm:cxn modelId="{3FDA180E-B406-4C40-8A57-056471E2BCBE}" type="presParOf" srcId="{E0E54E27-C084-4BB6-8073-41FEAB26DA80}" destId="{FBAF51EB-B55B-4B65-BF79-D0CCCC0716D6}" srcOrd="5" destOrd="0" presId="urn:microsoft.com/office/officeart/2018/2/layout/IconVerticalSolidList"/>
    <dgm:cxn modelId="{429FC0A4-BE30-4692-B29E-7017AC2EED7B}" type="presParOf" srcId="{E0E54E27-C084-4BB6-8073-41FEAB26DA80}" destId="{2FD0C249-732B-4D89-B7A7-DF79084981ED}" srcOrd="6" destOrd="0" presId="urn:microsoft.com/office/officeart/2018/2/layout/IconVerticalSolidList"/>
    <dgm:cxn modelId="{BFAB0CB4-D300-462A-9880-29CFD4697570}" type="presParOf" srcId="{2FD0C249-732B-4D89-B7A7-DF79084981ED}" destId="{0EDDF2E3-3EB0-42A9-A967-94B4A75AD584}" srcOrd="0" destOrd="0" presId="urn:microsoft.com/office/officeart/2018/2/layout/IconVerticalSolidList"/>
    <dgm:cxn modelId="{74C6111E-61D5-4B47-A7B5-4E2F8A5477CD}" type="presParOf" srcId="{2FD0C249-732B-4D89-B7A7-DF79084981ED}" destId="{9312C967-1580-4874-97C2-F4A962BFE699}" srcOrd="1" destOrd="0" presId="urn:microsoft.com/office/officeart/2018/2/layout/IconVerticalSolidList"/>
    <dgm:cxn modelId="{BD074FA2-E711-499A-8086-AFEDDEF23032}" type="presParOf" srcId="{2FD0C249-732B-4D89-B7A7-DF79084981ED}" destId="{603B1351-004C-4977-9E5D-AE4DA08F30B6}" srcOrd="2" destOrd="0" presId="urn:microsoft.com/office/officeart/2018/2/layout/IconVerticalSolidList"/>
    <dgm:cxn modelId="{CC8AC117-631C-4F5A-A9F4-0F658E2C5A61}" type="presParOf" srcId="{2FD0C249-732B-4D89-B7A7-DF79084981ED}" destId="{14313CDF-6D64-4B5D-B17A-4E1B330AF564}" srcOrd="3" destOrd="0" presId="urn:microsoft.com/office/officeart/2018/2/layout/IconVerticalSolidList"/>
    <dgm:cxn modelId="{B1D556BB-246F-494D-8369-DAFFB2D5FBD4}" type="presParOf" srcId="{E0E54E27-C084-4BB6-8073-41FEAB26DA80}" destId="{8523F6D6-A3E9-4F19-A52E-C43E01D0F002}" srcOrd="7" destOrd="0" presId="urn:microsoft.com/office/officeart/2018/2/layout/IconVerticalSolidList"/>
    <dgm:cxn modelId="{68CBE9E5-EA45-4928-A509-A305C80FD27C}" type="presParOf" srcId="{E0E54E27-C084-4BB6-8073-41FEAB26DA80}" destId="{5BE07665-9A18-4F8C-BA33-9E1B583B070C}" srcOrd="8" destOrd="0" presId="urn:microsoft.com/office/officeart/2018/2/layout/IconVerticalSolidList"/>
    <dgm:cxn modelId="{DAD31B05-9CE8-49A1-830F-12DA5EFF5BAD}" type="presParOf" srcId="{5BE07665-9A18-4F8C-BA33-9E1B583B070C}" destId="{FE4595DA-2EF4-4CBB-AD98-3929C3606B37}" srcOrd="0" destOrd="0" presId="urn:microsoft.com/office/officeart/2018/2/layout/IconVerticalSolidList"/>
    <dgm:cxn modelId="{AA9990C4-8CFF-48BF-8652-2D56C67D4A94}" type="presParOf" srcId="{5BE07665-9A18-4F8C-BA33-9E1B583B070C}" destId="{E59EA6F7-2EF1-4EAC-B644-D0F18578FA4B}" srcOrd="1" destOrd="0" presId="urn:microsoft.com/office/officeart/2018/2/layout/IconVerticalSolidList"/>
    <dgm:cxn modelId="{B4615390-8465-47EF-84B3-F1C158808544}" type="presParOf" srcId="{5BE07665-9A18-4F8C-BA33-9E1B583B070C}" destId="{514E96C0-8121-4910-83EE-F7893171C494}" srcOrd="2" destOrd="0" presId="urn:microsoft.com/office/officeart/2018/2/layout/IconVerticalSolidList"/>
    <dgm:cxn modelId="{F3D92586-7183-4836-8CB4-B01185EC9F51}" type="presParOf" srcId="{5BE07665-9A18-4F8C-BA33-9E1B583B070C}" destId="{E0904593-1840-463A-895C-262AD3068F2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830284-1131-4249-8031-2C2AB60CE16D}"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DF4AEDD3-9A54-44A0-B6BA-C045CDDD2CB8}">
      <dgm:prSet custT="1"/>
      <dgm:spPr/>
      <dgm:t>
        <a:bodyPr/>
        <a:lstStyle/>
        <a:p>
          <a:pPr>
            <a:lnSpc>
              <a:spcPct val="100000"/>
            </a:lnSpc>
            <a:defRPr cap="all"/>
          </a:pPr>
          <a:r>
            <a:rPr lang="en-GB" sz="1400" cap="none" dirty="0">
              <a:solidFill>
                <a:srgbClr val="008EC6"/>
              </a:solidFill>
              <a:latin typeface="Verdana" panose="020B0604030504040204" pitchFamily="34" charset="0"/>
              <a:ea typeface="Verdana" panose="020B0604030504040204" pitchFamily="34" charset="0"/>
            </a:rPr>
            <a:t>If either the local authority or parent/carer seeks to submit late evidence after the final evidence deadline, a copy of the evidence must be sent to the other party and to the tribunal</a:t>
          </a:r>
          <a:r>
            <a:rPr lang="en-GB" sz="1200" cap="none" dirty="0">
              <a:solidFill>
                <a:srgbClr val="008EC6"/>
              </a:solidFill>
            </a:rPr>
            <a:t>. </a:t>
          </a:r>
          <a:endParaRPr lang="en-US" sz="1200" cap="none" dirty="0">
            <a:solidFill>
              <a:srgbClr val="008EC6"/>
            </a:solidFill>
          </a:endParaRPr>
        </a:p>
      </dgm:t>
    </dgm:pt>
    <dgm:pt modelId="{696340DF-EE13-4DA9-9F02-9290DEE43F8A}" type="parTrans" cxnId="{C774514D-3D69-444E-ADDC-40E44E106810}">
      <dgm:prSet/>
      <dgm:spPr/>
      <dgm:t>
        <a:bodyPr/>
        <a:lstStyle/>
        <a:p>
          <a:endParaRPr lang="en-US"/>
        </a:p>
      </dgm:t>
    </dgm:pt>
    <dgm:pt modelId="{FD2DFA10-BB0D-4DC0-9574-7CE10F6DB16A}" type="sibTrans" cxnId="{C774514D-3D69-444E-ADDC-40E44E106810}">
      <dgm:prSet/>
      <dgm:spPr/>
      <dgm:t>
        <a:bodyPr/>
        <a:lstStyle/>
        <a:p>
          <a:endParaRPr lang="en-US"/>
        </a:p>
      </dgm:t>
    </dgm:pt>
    <dgm:pt modelId="{AA05DA71-5511-4336-9F04-1BCD8F83CBE8}">
      <dgm:prSet custT="1"/>
      <dgm:spPr/>
      <dgm:t>
        <a:bodyPr/>
        <a:lstStyle/>
        <a:p>
          <a:pPr>
            <a:lnSpc>
              <a:spcPct val="100000"/>
            </a:lnSpc>
            <a:defRPr cap="all"/>
          </a:pPr>
          <a:r>
            <a:rPr lang="en-GB" sz="1400" cap="none" dirty="0">
              <a:solidFill>
                <a:srgbClr val="008EC6"/>
              </a:solidFill>
              <a:latin typeface="Verdana" panose="020B0604030504040204" pitchFamily="34" charset="0"/>
              <a:ea typeface="Verdana" panose="020B0604030504040204" pitchFamily="34" charset="0"/>
            </a:rPr>
            <a:t>The evidence will be considered at the final hearing</a:t>
          </a:r>
          <a:endParaRPr lang="en-US" sz="2800" cap="none" dirty="0">
            <a:solidFill>
              <a:srgbClr val="008EC6"/>
            </a:solidFill>
            <a:latin typeface="Verdana" panose="020B0604030504040204" pitchFamily="34" charset="0"/>
            <a:ea typeface="Verdana" panose="020B0604030504040204" pitchFamily="34" charset="0"/>
          </a:endParaRPr>
        </a:p>
      </dgm:t>
    </dgm:pt>
    <dgm:pt modelId="{0424480A-74A5-4593-AAE3-6CEB78E8012E}" type="parTrans" cxnId="{5ABC16C7-EECD-4DBB-9AC5-CA2189646BF0}">
      <dgm:prSet/>
      <dgm:spPr/>
      <dgm:t>
        <a:bodyPr/>
        <a:lstStyle/>
        <a:p>
          <a:endParaRPr lang="en-US"/>
        </a:p>
      </dgm:t>
    </dgm:pt>
    <dgm:pt modelId="{CC675CD0-B8F7-4847-BBEE-DDAEC1439960}" type="sibTrans" cxnId="{5ABC16C7-EECD-4DBB-9AC5-CA2189646BF0}">
      <dgm:prSet/>
      <dgm:spPr/>
      <dgm:t>
        <a:bodyPr/>
        <a:lstStyle/>
        <a:p>
          <a:endParaRPr lang="en-US"/>
        </a:p>
      </dgm:t>
    </dgm:pt>
    <dgm:pt modelId="{AC9785CB-F949-4E60-B706-10291BF34C9F}">
      <dgm:prSet custT="1"/>
      <dgm:spPr/>
      <dgm:t>
        <a:bodyPr/>
        <a:lstStyle/>
        <a:p>
          <a:pPr>
            <a:lnSpc>
              <a:spcPct val="100000"/>
            </a:lnSpc>
            <a:defRPr cap="all"/>
          </a:pPr>
          <a:r>
            <a:rPr lang="en-GB" sz="1400" cap="none" dirty="0">
              <a:solidFill>
                <a:srgbClr val="008EC6"/>
              </a:solidFill>
              <a:latin typeface="Verdana" panose="020B0604030504040204" pitchFamily="34" charset="0"/>
              <a:ea typeface="Verdana" panose="020B0604030504040204" pitchFamily="34" charset="0"/>
            </a:rPr>
            <a:t>The tribunal </a:t>
          </a:r>
          <a:r>
            <a:rPr lang="en-GB" sz="1400" b="1" cap="none" dirty="0">
              <a:solidFill>
                <a:srgbClr val="008EC6"/>
              </a:solidFill>
              <a:latin typeface="Verdana" panose="020B0604030504040204" pitchFamily="34" charset="0"/>
              <a:ea typeface="Verdana" panose="020B0604030504040204" pitchFamily="34" charset="0"/>
            </a:rPr>
            <a:t>do not </a:t>
          </a:r>
          <a:r>
            <a:rPr lang="en-GB" sz="1400" cap="none" dirty="0">
              <a:solidFill>
                <a:srgbClr val="008EC6"/>
              </a:solidFill>
              <a:latin typeface="Verdana" panose="020B0604030504040204" pitchFamily="34" charset="0"/>
              <a:ea typeface="Verdana" panose="020B0604030504040204" pitchFamily="34" charset="0"/>
            </a:rPr>
            <a:t>have to accept late evidence</a:t>
          </a:r>
          <a:endParaRPr lang="en-US" sz="1400" cap="none" dirty="0">
            <a:solidFill>
              <a:srgbClr val="008EC6"/>
            </a:solidFill>
            <a:latin typeface="Verdana" panose="020B0604030504040204" pitchFamily="34" charset="0"/>
            <a:ea typeface="Verdana" panose="020B0604030504040204" pitchFamily="34" charset="0"/>
          </a:endParaRPr>
        </a:p>
      </dgm:t>
    </dgm:pt>
    <dgm:pt modelId="{5B5A9DF4-ADE4-4DF9-AF0C-372B62F6ADA1}" type="parTrans" cxnId="{9DE35FF7-515D-4826-952B-CE81A3F77577}">
      <dgm:prSet/>
      <dgm:spPr/>
      <dgm:t>
        <a:bodyPr/>
        <a:lstStyle/>
        <a:p>
          <a:endParaRPr lang="en-US"/>
        </a:p>
      </dgm:t>
    </dgm:pt>
    <dgm:pt modelId="{FF38D08F-D782-45EA-B7A8-B639AB964C5D}" type="sibTrans" cxnId="{9DE35FF7-515D-4826-952B-CE81A3F77577}">
      <dgm:prSet/>
      <dgm:spPr/>
      <dgm:t>
        <a:bodyPr/>
        <a:lstStyle/>
        <a:p>
          <a:endParaRPr lang="en-US"/>
        </a:p>
      </dgm:t>
    </dgm:pt>
    <dgm:pt modelId="{F1E51FC8-AA53-44A1-9F8E-8FAFEACC0426}" type="pres">
      <dgm:prSet presAssocID="{5F830284-1131-4249-8031-2C2AB60CE16D}" presName="root" presStyleCnt="0">
        <dgm:presLayoutVars>
          <dgm:dir/>
          <dgm:resizeHandles val="exact"/>
        </dgm:presLayoutVars>
      </dgm:prSet>
      <dgm:spPr/>
    </dgm:pt>
    <dgm:pt modelId="{2FC6C50C-9DFD-4EDA-97CC-EA0B2B77D1E2}" type="pres">
      <dgm:prSet presAssocID="{DF4AEDD3-9A54-44A0-B6BA-C045CDDD2CB8}" presName="compNode" presStyleCnt="0"/>
      <dgm:spPr/>
    </dgm:pt>
    <dgm:pt modelId="{12BD9BD9-3189-4059-9747-FF0DF38F3DF9}" type="pres">
      <dgm:prSet presAssocID="{DF4AEDD3-9A54-44A0-B6BA-C045CDDD2CB8}" presName="iconBgRect" presStyleLbl="bgShp" presStyleIdx="0" presStyleCnt="3"/>
      <dgm:spPr/>
    </dgm:pt>
    <dgm:pt modelId="{4DB1FC7C-EA0D-43BD-A598-FD4863D95276}" type="pres">
      <dgm:prSet presAssocID="{DF4AEDD3-9A54-44A0-B6BA-C045CDDD2C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arent and Child"/>
        </a:ext>
      </dgm:extLst>
    </dgm:pt>
    <dgm:pt modelId="{ABBB35D9-5CC0-4006-A9E0-A0C02781AB0D}" type="pres">
      <dgm:prSet presAssocID="{DF4AEDD3-9A54-44A0-B6BA-C045CDDD2CB8}" presName="spaceRect" presStyleCnt="0"/>
      <dgm:spPr/>
    </dgm:pt>
    <dgm:pt modelId="{8EF8B9A1-50CD-45AC-B798-B75DE5E61361}" type="pres">
      <dgm:prSet presAssocID="{DF4AEDD3-9A54-44A0-B6BA-C045CDDD2CB8}" presName="textRect" presStyleLbl="revTx" presStyleIdx="0" presStyleCnt="3" custLinFactNeighborX="2563" custLinFactNeighborY="-21416">
        <dgm:presLayoutVars>
          <dgm:chMax val="1"/>
          <dgm:chPref val="1"/>
        </dgm:presLayoutVars>
      </dgm:prSet>
      <dgm:spPr/>
    </dgm:pt>
    <dgm:pt modelId="{E31DB852-4D22-41E8-9574-C0134EAC2F8A}" type="pres">
      <dgm:prSet presAssocID="{FD2DFA10-BB0D-4DC0-9574-7CE10F6DB16A}" presName="sibTrans" presStyleCnt="0"/>
      <dgm:spPr/>
    </dgm:pt>
    <dgm:pt modelId="{F551F81F-C1EC-48FB-B656-7B6AB838E179}" type="pres">
      <dgm:prSet presAssocID="{AA05DA71-5511-4336-9F04-1BCD8F83CBE8}" presName="compNode" presStyleCnt="0"/>
      <dgm:spPr/>
    </dgm:pt>
    <dgm:pt modelId="{74510FD7-8B09-460E-AF4F-1164F8702B2A}" type="pres">
      <dgm:prSet presAssocID="{AA05DA71-5511-4336-9F04-1BCD8F83CBE8}" presName="iconBgRect" presStyleLbl="bgShp" presStyleIdx="1" presStyleCnt="3"/>
      <dgm:spPr/>
    </dgm:pt>
    <dgm:pt modelId="{45D7B87A-728C-4C13-B89E-3805B957E4D9}" type="pres">
      <dgm:prSet presAssocID="{AA05DA71-5511-4336-9F04-1BCD8F83CB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2BE525AA-6A87-4CB6-9365-3539D57BD4F2}" type="pres">
      <dgm:prSet presAssocID="{AA05DA71-5511-4336-9F04-1BCD8F83CBE8}" presName="spaceRect" presStyleCnt="0"/>
      <dgm:spPr/>
    </dgm:pt>
    <dgm:pt modelId="{22FA8E57-D8E6-49EA-892D-54874F3CE8B3}" type="pres">
      <dgm:prSet presAssocID="{AA05DA71-5511-4336-9F04-1BCD8F83CBE8}" presName="textRect" presStyleLbl="revTx" presStyleIdx="1" presStyleCnt="3" custLinFactNeighborX="-951" custLinFactNeighborY="-15577">
        <dgm:presLayoutVars>
          <dgm:chMax val="1"/>
          <dgm:chPref val="1"/>
        </dgm:presLayoutVars>
      </dgm:prSet>
      <dgm:spPr/>
    </dgm:pt>
    <dgm:pt modelId="{ED2DBF92-CD82-4254-BC67-B706630E2EE1}" type="pres">
      <dgm:prSet presAssocID="{CC675CD0-B8F7-4847-BBEE-DDAEC1439960}" presName="sibTrans" presStyleCnt="0"/>
      <dgm:spPr/>
    </dgm:pt>
    <dgm:pt modelId="{08EEF6E1-AE78-4F7B-AA12-688915B3DC3A}" type="pres">
      <dgm:prSet presAssocID="{AC9785CB-F949-4E60-B706-10291BF34C9F}" presName="compNode" presStyleCnt="0"/>
      <dgm:spPr/>
    </dgm:pt>
    <dgm:pt modelId="{21771B57-9829-4592-9FA7-593F00F384E0}" type="pres">
      <dgm:prSet presAssocID="{AC9785CB-F949-4E60-B706-10291BF34C9F}" presName="iconBgRect" presStyleLbl="bgShp" presStyleIdx="2" presStyleCnt="3"/>
      <dgm:spPr/>
    </dgm:pt>
    <dgm:pt modelId="{CBA24831-AA47-471A-9CF6-F8AF466B1127}" type="pres">
      <dgm:prSet presAssocID="{AC9785CB-F949-4E60-B706-10291BF34C9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C5F14A8D-6925-4CF1-A48A-ECCFAA9F6BEC}" type="pres">
      <dgm:prSet presAssocID="{AC9785CB-F949-4E60-B706-10291BF34C9F}" presName="spaceRect" presStyleCnt="0"/>
      <dgm:spPr/>
    </dgm:pt>
    <dgm:pt modelId="{BA41A3CD-2965-4E83-943B-9980F31D0013}" type="pres">
      <dgm:prSet presAssocID="{AC9785CB-F949-4E60-B706-10291BF34C9F}" presName="textRect" presStyleLbl="revTx" presStyleIdx="2" presStyleCnt="3" custLinFactNeighborX="471" custLinFactNeighborY="-15577">
        <dgm:presLayoutVars>
          <dgm:chMax val="1"/>
          <dgm:chPref val="1"/>
        </dgm:presLayoutVars>
      </dgm:prSet>
      <dgm:spPr/>
    </dgm:pt>
  </dgm:ptLst>
  <dgm:cxnLst>
    <dgm:cxn modelId="{A3C3E901-9632-4A0B-A7B4-D64AEE73FFF6}" type="presOf" srcId="{AC9785CB-F949-4E60-B706-10291BF34C9F}" destId="{BA41A3CD-2965-4E83-943B-9980F31D0013}" srcOrd="0" destOrd="0" presId="urn:microsoft.com/office/officeart/2018/5/layout/IconCircleLabelList"/>
    <dgm:cxn modelId="{C774514D-3D69-444E-ADDC-40E44E106810}" srcId="{5F830284-1131-4249-8031-2C2AB60CE16D}" destId="{DF4AEDD3-9A54-44A0-B6BA-C045CDDD2CB8}" srcOrd="0" destOrd="0" parTransId="{696340DF-EE13-4DA9-9F02-9290DEE43F8A}" sibTransId="{FD2DFA10-BB0D-4DC0-9574-7CE10F6DB16A}"/>
    <dgm:cxn modelId="{0E747992-A5D2-4344-8B56-F0153B2FB16B}" type="presOf" srcId="{5F830284-1131-4249-8031-2C2AB60CE16D}" destId="{F1E51FC8-AA53-44A1-9F8E-8FAFEACC0426}" srcOrd="0" destOrd="0" presId="urn:microsoft.com/office/officeart/2018/5/layout/IconCircleLabelList"/>
    <dgm:cxn modelId="{5ABC16C7-EECD-4DBB-9AC5-CA2189646BF0}" srcId="{5F830284-1131-4249-8031-2C2AB60CE16D}" destId="{AA05DA71-5511-4336-9F04-1BCD8F83CBE8}" srcOrd="1" destOrd="0" parTransId="{0424480A-74A5-4593-AAE3-6CEB78E8012E}" sibTransId="{CC675CD0-B8F7-4847-BBEE-DDAEC1439960}"/>
    <dgm:cxn modelId="{13058EDB-E3D6-40EB-8FB0-FFB645FC67B4}" type="presOf" srcId="{DF4AEDD3-9A54-44A0-B6BA-C045CDDD2CB8}" destId="{8EF8B9A1-50CD-45AC-B798-B75DE5E61361}" srcOrd="0" destOrd="0" presId="urn:microsoft.com/office/officeart/2018/5/layout/IconCircleLabelList"/>
    <dgm:cxn modelId="{22ED7FF0-1D7F-43D2-A6EB-CA9297FBB013}" type="presOf" srcId="{AA05DA71-5511-4336-9F04-1BCD8F83CBE8}" destId="{22FA8E57-D8E6-49EA-892D-54874F3CE8B3}" srcOrd="0" destOrd="0" presId="urn:microsoft.com/office/officeart/2018/5/layout/IconCircleLabelList"/>
    <dgm:cxn modelId="{9DE35FF7-515D-4826-952B-CE81A3F77577}" srcId="{5F830284-1131-4249-8031-2C2AB60CE16D}" destId="{AC9785CB-F949-4E60-B706-10291BF34C9F}" srcOrd="2" destOrd="0" parTransId="{5B5A9DF4-ADE4-4DF9-AF0C-372B62F6ADA1}" sibTransId="{FF38D08F-D782-45EA-B7A8-B639AB964C5D}"/>
    <dgm:cxn modelId="{0291E23F-CE1C-4E9D-9655-E5C499DB9F56}" type="presParOf" srcId="{F1E51FC8-AA53-44A1-9F8E-8FAFEACC0426}" destId="{2FC6C50C-9DFD-4EDA-97CC-EA0B2B77D1E2}" srcOrd="0" destOrd="0" presId="urn:microsoft.com/office/officeart/2018/5/layout/IconCircleLabelList"/>
    <dgm:cxn modelId="{05012F97-5663-4D8E-935D-076A53F89701}" type="presParOf" srcId="{2FC6C50C-9DFD-4EDA-97CC-EA0B2B77D1E2}" destId="{12BD9BD9-3189-4059-9747-FF0DF38F3DF9}" srcOrd="0" destOrd="0" presId="urn:microsoft.com/office/officeart/2018/5/layout/IconCircleLabelList"/>
    <dgm:cxn modelId="{C9F50117-6E18-47A0-9C3E-C2542FD4705E}" type="presParOf" srcId="{2FC6C50C-9DFD-4EDA-97CC-EA0B2B77D1E2}" destId="{4DB1FC7C-EA0D-43BD-A598-FD4863D95276}" srcOrd="1" destOrd="0" presId="urn:microsoft.com/office/officeart/2018/5/layout/IconCircleLabelList"/>
    <dgm:cxn modelId="{AF04D8A1-F6AB-41B7-979C-8C7D427C8AC8}" type="presParOf" srcId="{2FC6C50C-9DFD-4EDA-97CC-EA0B2B77D1E2}" destId="{ABBB35D9-5CC0-4006-A9E0-A0C02781AB0D}" srcOrd="2" destOrd="0" presId="urn:microsoft.com/office/officeart/2018/5/layout/IconCircleLabelList"/>
    <dgm:cxn modelId="{D15845B6-89D7-4F00-8971-FF9E8AED8E94}" type="presParOf" srcId="{2FC6C50C-9DFD-4EDA-97CC-EA0B2B77D1E2}" destId="{8EF8B9A1-50CD-45AC-B798-B75DE5E61361}" srcOrd="3" destOrd="0" presId="urn:microsoft.com/office/officeart/2018/5/layout/IconCircleLabelList"/>
    <dgm:cxn modelId="{D2A69B22-9EE5-4E4D-93A5-54FEA04C7FA7}" type="presParOf" srcId="{F1E51FC8-AA53-44A1-9F8E-8FAFEACC0426}" destId="{E31DB852-4D22-41E8-9574-C0134EAC2F8A}" srcOrd="1" destOrd="0" presId="urn:microsoft.com/office/officeart/2018/5/layout/IconCircleLabelList"/>
    <dgm:cxn modelId="{904C7B79-38D4-4ED9-BE1C-19E01EFC4987}" type="presParOf" srcId="{F1E51FC8-AA53-44A1-9F8E-8FAFEACC0426}" destId="{F551F81F-C1EC-48FB-B656-7B6AB838E179}" srcOrd="2" destOrd="0" presId="urn:microsoft.com/office/officeart/2018/5/layout/IconCircleLabelList"/>
    <dgm:cxn modelId="{A5D4149C-F4CB-451D-BDA8-233410B8A88F}" type="presParOf" srcId="{F551F81F-C1EC-48FB-B656-7B6AB838E179}" destId="{74510FD7-8B09-460E-AF4F-1164F8702B2A}" srcOrd="0" destOrd="0" presId="urn:microsoft.com/office/officeart/2018/5/layout/IconCircleLabelList"/>
    <dgm:cxn modelId="{E1F32681-6123-4C75-930F-D38F6275027B}" type="presParOf" srcId="{F551F81F-C1EC-48FB-B656-7B6AB838E179}" destId="{45D7B87A-728C-4C13-B89E-3805B957E4D9}" srcOrd="1" destOrd="0" presId="urn:microsoft.com/office/officeart/2018/5/layout/IconCircleLabelList"/>
    <dgm:cxn modelId="{C8201536-51AC-4184-8D1C-CB3A82ED1C98}" type="presParOf" srcId="{F551F81F-C1EC-48FB-B656-7B6AB838E179}" destId="{2BE525AA-6A87-4CB6-9365-3539D57BD4F2}" srcOrd="2" destOrd="0" presId="urn:microsoft.com/office/officeart/2018/5/layout/IconCircleLabelList"/>
    <dgm:cxn modelId="{27B0F994-72C2-44DE-99E3-2B3EE0AF3171}" type="presParOf" srcId="{F551F81F-C1EC-48FB-B656-7B6AB838E179}" destId="{22FA8E57-D8E6-49EA-892D-54874F3CE8B3}" srcOrd="3" destOrd="0" presId="urn:microsoft.com/office/officeart/2018/5/layout/IconCircleLabelList"/>
    <dgm:cxn modelId="{0AC7FB16-D7F6-45BA-B55A-EAA31A8807EA}" type="presParOf" srcId="{F1E51FC8-AA53-44A1-9F8E-8FAFEACC0426}" destId="{ED2DBF92-CD82-4254-BC67-B706630E2EE1}" srcOrd="3" destOrd="0" presId="urn:microsoft.com/office/officeart/2018/5/layout/IconCircleLabelList"/>
    <dgm:cxn modelId="{384E5BF8-7C75-4C52-A7BC-D8AC4B504C0F}" type="presParOf" srcId="{F1E51FC8-AA53-44A1-9F8E-8FAFEACC0426}" destId="{08EEF6E1-AE78-4F7B-AA12-688915B3DC3A}" srcOrd="4" destOrd="0" presId="urn:microsoft.com/office/officeart/2018/5/layout/IconCircleLabelList"/>
    <dgm:cxn modelId="{7153BF9A-5EA7-4B6D-849F-23BBE2A90A5C}" type="presParOf" srcId="{08EEF6E1-AE78-4F7B-AA12-688915B3DC3A}" destId="{21771B57-9829-4592-9FA7-593F00F384E0}" srcOrd="0" destOrd="0" presId="urn:microsoft.com/office/officeart/2018/5/layout/IconCircleLabelList"/>
    <dgm:cxn modelId="{51895C68-86EA-4B87-A8B2-160130A23DFE}" type="presParOf" srcId="{08EEF6E1-AE78-4F7B-AA12-688915B3DC3A}" destId="{CBA24831-AA47-471A-9CF6-F8AF466B1127}" srcOrd="1" destOrd="0" presId="urn:microsoft.com/office/officeart/2018/5/layout/IconCircleLabelList"/>
    <dgm:cxn modelId="{A439DFA2-4CDE-41DD-9F8E-37FE0651EDCF}" type="presParOf" srcId="{08EEF6E1-AE78-4F7B-AA12-688915B3DC3A}" destId="{C5F14A8D-6925-4CF1-A48A-ECCFAA9F6BEC}" srcOrd="2" destOrd="0" presId="urn:microsoft.com/office/officeart/2018/5/layout/IconCircleLabelList"/>
    <dgm:cxn modelId="{88A4F2D4-A607-4169-9C43-C5329347C449}" type="presParOf" srcId="{08EEF6E1-AE78-4F7B-AA12-688915B3DC3A}" destId="{BA41A3CD-2965-4E83-943B-9980F31D0013}"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18115E-3702-4B52-8349-4A67E9FDB66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29EFCB7A-95F4-40F3-8F8C-9BE8B533D1B9}">
      <dgm:prSet/>
      <dgm:spPr/>
      <dgm:t>
        <a:bodyPr/>
        <a:lstStyle/>
        <a:p>
          <a:pPr algn="ctr"/>
          <a:r>
            <a:rPr lang="en-GB" dirty="0">
              <a:latin typeface="Verdana" panose="020B0604030504040204" pitchFamily="34" charset="0"/>
              <a:ea typeface="Verdana" panose="020B0604030504040204" pitchFamily="34" charset="0"/>
            </a:rPr>
            <a:t>Tribunal normally limit the number of witnesses to 3</a:t>
          </a:r>
          <a:endParaRPr lang="en-US" dirty="0">
            <a:latin typeface="Verdana" panose="020B0604030504040204" pitchFamily="34" charset="0"/>
            <a:ea typeface="Verdana" panose="020B0604030504040204" pitchFamily="34" charset="0"/>
          </a:endParaRPr>
        </a:p>
      </dgm:t>
    </dgm:pt>
    <dgm:pt modelId="{C9D87033-4373-4D14-9673-DD2F15155211}" type="parTrans" cxnId="{A97613C3-2889-413D-834E-4FA66AB0A30F}">
      <dgm:prSet/>
      <dgm:spPr/>
      <dgm:t>
        <a:bodyPr/>
        <a:lstStyle/>
        <a:p>
          <a:endParaRPr lang="en-US"/>
        </a:p>
      </dgm:t>
    </dgm:pt>
    <dgm:pt modelId="{57D53819-38C3-4960-B3A1-C5B79C216D64}" type="sibTrans" cxnId="{A97613C3-2889-413D-834E-4FA66AB0A30F}">
      <dgm:prSet/>
      <dgm:spPr/>
      <dgm:t>
        <a:bodyPr/>
        <a:lstStyle/>
        <a:p>
          <a:endParaRPr lang="en-US"/>
        </a:p>
      </dgm:t>
    </dgm:pt>
    <dgm:pt modelId="{017A541F-6095-4140-8CBB-9118494489D7}">
      <dgm:prSet/>
      <dgm:spPr/>
      <dgm:t>
        <a:bodyPr/>
        <a:lstStyle/>
        <a:p>
          <a:r>
            <a:rPr lang="en-GB" dirty="0">
              <a:latin typeface="Verdana" panose="020B0604030504040204" pitchFamily="34" charset="0"/>
              <a:ea typeface="Verdana" panose="020B0604030504040204" pitchFamily="34" charset="0"/>
            </a:rPr>
            <a:t>Witnesses need to be able to help prove a point that you are relying on</a:t>
          </a:r>
          <a:endParaRPr lang="en-US" dirty="0">
            <a:latin typeface="Verdana" panose="020B0604030504040204" pitchFamily="34" charset="0"/>
            <a:ea typeface="Verdana" panose="020B0604030504040204" pitchFamily="34" charset="0"/>
          </a:endParaRPr>
        </a:p>
      </dgm:t>
    </dgm:pt>
    <dgm:pt modelId="{1A1B594A-8FE5-49A4-85CB-48B63DAE850D}" type="parTrans" cxnId="{597449FA-E874-46F2-AFCC-1BBF5229A90C}">
      <dgm:prSet/>
      <dgm:spPr/>
      <dgm:t>
        <a:bodyPr/>
        <a:lstStyle/>
        <a:p>
          <a:endParaRPr lang="en-US"/>
        </a:p>
      </dgm:t>
    </dgm:pt>
    <dgm:pt modelId="{4C5E5163-09D0-4891-97A1-FF929DA5C531}" type="sibTrans" cxnId="{597449FA-E874-46F2-AFCC-1BBF5229A90C}">
      <dgm:prSet/>
      <dgm:spPr/>
      <dgm:t>
        <a:bodyPr/>
        <a:lstStyle/>
        <a:p>
          <a:endParaRPr lang="en-US"/>
        </a:p>
      </dgm:t>
    </dgm:pt>
    <dgm:pt modelId="{C0CC2268-4FA9-4E92-A026-4A3A2816F1C1}">
      <dgm:prSet/>
      <dgm:spPr/>
      <dgm:t>
        <a:bodyPr/>
        <a:lstStyle/>
        <a:p>
          <a:r>
            <a:rPr lang="en-GB" dirty="0">
              <a:latin typeface="Verdana" panose="020B0604030504040204" pitchFamily="34" charset="0"/>
              <a:ea typeface="Verdana" panose="020B0604030504040204" pitchFamily="34" charset="0"/>
            </a:rPr>
            <a:t>You can ask a witness to be summonsed by the tribunal</a:t>
          </a:r>
          <a:endParaRPr lang="en-US" dirty="0">
            <a:latin typeface="Verdana" panose="020B0604030504040204" pitchFamily="34" charset="0"/>
            <a:ea typeface="Verdana" panose="020B0604030504040204" pitchFamily="34" charset="0"/>
          </a:endParaRPr>
        </a:p>
      </dgm:t>
    </dgm:pt>
    <dgm:pt modelId="{8B1236BD-F85F-473F-A930-0F0B50594365}" type="parTrans" cxnId="{C193F128-F891-470D-940D-C9C809C43351}">
      <dgm:prSet/>
      <dgm:spPr/>
      <dgm:t>
        <a:bodyPr/>
        <a:lstStyle/>
        <a:p>
          <a:endParaRPr lang="en-US"/>
        </a:p>
      </dgm:t>
    </dgm:pt>
    <dgm:pt modelId="{F7432FEC-900A-4C14-8938-FA025609EA7E}" type="sibTrans" cxnId="{C193F128-F891-470D-940D-C9C809C43351}">
      <dgm:prSet/>
      <dgm:spPr/>
      <dgm:t>
        <a:bodyPr/>
        <a:lstStyle/>
        <a:p>
          <a:endParaRPr lang="en-US"/>
        </a:p>
      </dgm:t>
    </dgm:pt>
    <dgm:pt modelId="{C1785F84-860A-4502-8235-D206D08552CB}">
      <dgm:prSet/>
      <dgm:spPr/>
      <dgm:t>
        <a:bodyPr/>
        <a:lstStyle/>
        <a:p>
          <a:r>
            <a:rPr lang="en-GB" dirty="0">
              <a:latin typeface="Verdana" panose="020B0604030504040204" pitchFamily="34" charset="0"/>
              <a:ea typeface="Verdana" panose="020B0604030504040204" pitchFamily="34" charset="0"/>
            </a:rPr>
            <a:t>The summons is sent to parent/YP to serve to the witness</a:t>
          </a:r>
          <a:endParaRPr lang="en-US" dirty="0">
            <a:latin typeface="Verdana" panose="020B0604030504040204" pitchFamily="34" charset="0"/>
            <a:ea typeface="Verdana" panose="020B0604030504040204" pitchFamily="34" charset="0"/>
          </a:endParaRPr>
        </a:p>
      </dgm:t>
    </dgm:pt>
    <dgm:pt modelId="{2938F048-6B9B-4AAF-8017-407A08BF374D}" type="parTrans" cxnId="{5024B450-C74D-48BD-8E08-4ED633F4D7AB}">
      <dgm:prSet/>
      <dgm:spPr/>
      <dgm:t>
        <a:bodyPr/>
        <a:lstStyle/>
        <a:p>
          <a:endParaRPr lang="en-US"/>
        </a:p>
      </dgm:t>
    </dgm:pt>
    <dgm:pt modelId="{8262278F-B24A-4426-A190-B114DA6DF977}" type="sibTrans" cxnId="{5024B450-C74D-48BD-8E08-4ED633F4D7AB}">
      <dgm:prSet/>
      <dgm:spPr/>
      <dgm:t>
        <a:bodyPr/>
        <a:lstStyle/>
        <a:p>
          <a:endParaRPr lang="en-US"/>
        </a:p>
      </dgm:t>
    </dgm:pt>
    <dgm:pt modelId="{362D1939-8058-46CA-A1C7-BB728B884FA3}" type="pres">
      <dgm:prSet presAssocID="{5418115E-3702-4B52-8349-4A67E9FDB666}" presName="outerComposite" presStyleCnt="0">
        <dgm:presLayoutVars>
          <dgm:chMax val="5"/>
          <dgm:dir/>
          <dgm:resizeHandles val="exact"/>
        </dgm:presLayoutVars>
      </dgm:prSet>
      <dgm:spPr/>
    </dgm:pt>
    <dgm:pt modelId="{9CB79286-12B4-489E-B752-6392319C4EA5}" type="pres">
      <dgm:prSet presAssocID="{5418115E-3702-4B52-8349-4A67E9FDB666}" presName="dummyMaxCanvas" presStyleCnt="0">
        <dgm:presLayoutVars/>
      </dgm:prSet>
      <dgm:spPr/>
    </dgm:pt>
    <dgm:pt modelId="{3F1C4BB6-55F3-4005-893D-C1F6104CFEB3}" type="pres">
      <dgm:prSet presAssocID="{5418115E-3702-4B52-8349-4A67E9FDB666}" presName="FourNodes_1" presStyleLbl="node1" presStyleIdx="0" presStyleCnt="4" custScaleX="107584">
        <dgm:presLayoutVars>
          <dgm:bulletEnabled val="1"/>
        </dgm:presLayoutVars>
      </dgm:prSet>
      <dgm:spPr/>
    </dgm:pt>
    <dgm:pt modelId="{B15C1029-49AA-4767-A902-4C9BF67698EF}" type="pres">
      <dgm:prSet presAssocID="{5418115E-3702-4B52-8349-4A67E9FDB666}" presName="FourNodes_2" presStyleLbl="node1" presStyleIdx="1" presStyleCnt="4" custScaleX="107875">
        <dgm:presLayoutVars>
          <dgm:bulletEnabled val="1"/>
        </dgm:presLayoutVars>
      </dgm:prSet>
      <dgm:spPr/>
    </dgm:pt>
    <dgm:pt modelId="{3F148B9A-2D8B-4879-A3DA-D4C2CF3DCE50}" type="pres">
      <dgm:prSet presAssocID="{5418115E-3702-4B52-8349-4A67E9FDB666}" presName="FourNodes_3" presStyleLbl="node1" presStyleIdx="2" presStyleCnt="4">
        <dgm:presLayoutVars>
          <dgm:bulletEnabled val="1"/>
        </dgm:presLayoutVars>
      </dgm:prSet>
      <dgm:spPr/>
    </dgm:pt>
    <dgm:pt modelId="{E5F4918B-48B3-4036-BF6D-4EE99AF75E68}" type="pres">
      <dgm:prSet presAssocID="{5418115E-3702-4B52-8349-4A67E9FDB666}" presName="FourNodes_4" presStyleLbl="node1" presStyleIdx="3" presStyleCnt="4">
        <dgm:presLayoutVars>
          <dgm:bulletEnabled val="1"/>
        </dgm:presLayoutVars>
      </dgm:prSet>
      <dgm:spPr/>
    </dgm:pt>
    <dgm:pt modelId="{84354B49-08C3-4B6C-9D66-18C38F331BB4}" type="pres">
      <dgm:prSet presAssocID="{5418115E-3702-4B52-8349-4A67E9FDB666}" presName="FourConn_1-2" presStyleLbl="fgAccFollowNode1" presStyleIdx="0" presStyleCnt="3">
        <dgm:presLayoutVars>
          <dgm:bulletEnabled val="1"/>
        </dgm:presLayoutVars>
      </dgm:prSet>
      <dgm:spPr/>
    </dgm:pt>
    <dgm:pt modelId="{D3462A26-5DF0-4BBF-BFC1-42F93B359A07}" type="pres">
      <dgm:prSet presAssocID="{5418115E-3702-4B52-8349-4A67E9FDB666}" presName="FourConn_2-3" presStyleLbl="fgAccFollowNode1" presStyleIdx="1" presStyleCnt="3">
        <dgm:presLayoutVars>
          <dgm:bulletEnabled val="1"/>
        </dgm:presLayoutVars>
      </dgm:prSet>
      <dgm:spPr/>
    </dgm:pt>
    <dgm:pt modelId="{0BE7FEF7-7060-44C6-AF61-FFD702766B92}" type="pres">
      <dgm:prSet presAssocID="{5418115E-3702-4B52-8349-4A67E9FDB666}" presName="FourConn_3-4" presStyleLbl="fgAccFollowNode1" presStyleIdx="2" presStyleCnt="3">
        <dgm:presLayoutVars>
          <dgm:bulletEnabled val="1"/>
        </dgm:presLayoutVars>
      </dgm:prSet>
      <dgm:spPr/>
    </dgm:pt>
    <dgm:pt modelId="{356A8A9D-EE21-45B4-8FF3-9B2F4366DFC9}" type="pres">
      <dgm:prSet presAssocID="{5418115E-3702-4B52-8349-4A67E9FDB666}" presName="FourNodes_1_text" presStyleLbl="node1" presStyleIdx="3" presStyleCnt="4">
        <dgm:presLayoutVars>
          <dgm:bulletEnabled val="1"/>
        </dgm:presLayoutVars>
      </dgm:prSet>
      <dgm:spPr/>
    </dgm:pt>
    <dgm:pt modelId="{90C11877-AC6E-46C3-8DD2-8AF3A1900C24}" type="pres">
      <dgm:prSet presAssocID="{5418115E-3702-4B52-8349-4A67E9FDB666}" presName="FourNodes_2_text" presStyleLbl="node1" presStyleIdx="3" presStyleCnt="4">
        <dgm:presLayoutVars>
          <dgm:bulletEnabled val="1"/>
        </dgm:presLayoutVars>
      </dgm:prSet>
      <dgm:spPr/>
    </dgm:pt>
    <dgm:pt modelId="{4B905E3E-622A-45A1-86FB-50DFE2ADB8D1}" type="pres">
      <dgm:prSet presAssocID="{5418115E-3702-4B52-8349-4A67E9FDB666}" presName="FourNodes_3_text" presStyleLbl="node1" presStyleIdx="3" presStyleCnt="4">
        <dgm:presLayoutVars>
          <dgm:bulletEnabled val="1"/>
        </dgm:presLayoutVars>
      </dgm:prSet>
      <dgm:spPr/>
    </dgm:pt>
    <dgm:pt modelId="{BE044280-8859-43CA-B152-F58DD308F56F}" type="pres">
      <dgm:prSet presAssocID="{5418115E-3702-4B52-8349-4A67E9FDB666}" presName="FourNodes_4_text" presStyleLbl="node1" presStyleIdx="3" presStyleCnt="4">
        <dgm:presLayoutVars>
          <dgm:bulletEnabled val="1"/>
        </dgm:presLayoutVars>
      </dgm:prSet>
      <dgm:spPr/>
    </dgm:pt>
  </dgm:ptLst>
  <dgm:cxnLst>
    <dgm:cxn modelId="{C193F128-F891-470D-940D-C9C809C43351}" srcId="{5418115E-3702-4B52-8349-4A67E9FDB666}" destId="{C0CC2268-4FA9-4E92-A026-4A3A2816F1C1}" srcOrd="2" destOrd="0" parTransId="{8B1236BD-F85F-473F-A930-0F0B50594365}" sibTransId="{F7432FEC-900A-4C14-8938-FA025609EA7E}"/>
    <dgm:cxn modelId="{4C17DD39-AD46-4222-AF3D-30DB114389D1}" type="presOf" srcId="{F7432FEC-900A-4C14-8938-FA025609EA7E}" destId="{0BE7FEF7-7060-44C6-AF61-FFD702766B92}" srcOrd="0" destOrd="0" presId="urn:microsoft.com/office/officeart/2005/8/layout/vProcess5"/>
    <dgm:cxn modelId="{C5FC2567-CB07-4BF7-8619-F94F9716903C}" type="presOf" srcId="{4C5E5163-09D0-4891-97A1-FF929DA5C531}" destId="{D3462A26-5DF0-4BBF-BFC1-42F93B359A07}" srcOrd="0" destOrd="0" presId="urn:microsoft.com/office/officeart/2005/8/layout/vProcess5"/>
    <dgm:cxn modelId="{5024B450-C74D-48BD-8E08-4ED633F4D7AB}" srcId="{5418115E-3702-4B52-8349-4A67E9FDB666}" destId="{C1785F84-860A-4502-8235-D206D08552CB}" srcOrd="3" destOrd="0" parTransId="{2938F048-6B9B-4AAF-8017-407A08BF374D}" sibTransId="{8262278F-B24A-4426-A190-B114DA6DF977}"/>
    <dgm:cxn modelId="{72A47B58-1011-4B0F-899C-ABA45E7AC9DB}" type="presOf" srcId="{C1785F84-860A-4502-8235-D206D08552CB}" destId="{E5F4918B-48B3-4036-BF6D-4EE99AF75E68}" srcOrd="0" destOrd="0" presId="urn:microsoft.com/office/officeart/2005/8/layout/vProcess5"/>
    <dgm:cxn modelId="{0AF4055A-E0C6-4191-A954-93DB5FD591D6}" type="presOf" srcId="{29EFCB7A-95F4-40F3-8F8C-9BE8B533D1B9}" destId="{356A8A9D-EE21-45B4-8FF3-9B2F4366DFC9}" srcOrd="1" destOrd="0" presId="urn:microsoft.com/office/officeart/2005/8/layout/vProcess5"/>
    <dgm:cxn modelId="{E925AA83-36E0-43C8-B73D-469538B088FB}" type="presOf" srcId="{C0CC2268-4FA9-4E92-A026-4A3A2816F1C1}" destId="{3F148B9A-2D8B-4879-A3DA-D4C2CF3DCE50}" srcOrd="0" destOrd="0" presId="urn:microsoft.com/office/officeart/2005/8/layout/vProcess5"/>
    <dgm:cxn modelId="{3973B29E-D12C-49E1-9533-D519D6833C68}" type="presOf" srcId="{C1785F84-860A-4502-8235-D206D08552CB}" destId="{BE044280-8859-43CA-B152-F58DD308F56F}" srcOrd="1" destOrd="0" presId="urn:microsoft.com/office/officeart/2005/8/layout/vProcess5"/>
    <dgm:cxn modelId="{5A1D36A4-4A3F-4F88-9D06-564EC1BBB44D}" type="presOf" srcId="{5418115E-3702-4B52-8349-4A67E9FDB666}" destId="{362D1939-8058-46CA-A1C7-BB728B884FA3}" srcOrd="0" destOrd="0" presId="urn:microsoft.com/office/officeart/2005/8/layout/vProcess5"/>
    <dgm:cxn modelId="{04F3AAAD-45CC-4926-AFFB-5742603B7D76}" type="presOf" srcId="{017A541F-6095-4140-8CBB-9118494489D7}" destId="{B15C1029-49AA-4767-A902-4C9BF67698EF}" srcOrd="0" destOrd="0" presId="urn:microsoft.com/office/officeart/2005/8/layout/vProcess5"/>
    <dgm:cxn modelId="{CDC905B3-312E-42B2-AD6E-06090DCF6D0D}" type="presOf" srcId="{017A541F-6095-4140-8CBB-9118494489D7}" destId="{90C11877-AC6E-46C3-8DD2-8AF3A1900C24}" srcOrd="1" destOrd="0" presId="urn:microsoft.com/office/officeart/2005/8/layout/vProcess5"/>
    <dgm:cxn modelId="{AEFBD9C2-9D4F-44A3-8F61-88B0CD907008}" type="presOf" srcId="{29EFCB7A-95F4-40F3-8F8C-9BE8B533D1B9}" destId="{3F1C4BB6-55F3-4005-893D-C1F6104CFEB3}" srcOrd="0" destOrd="0" presId="urn:microsoft.com/office/officeart/2005/8/layout/vProcess5"/>
    <dgm:cxn modelId="{A97613C3-2889-413D-834E-4FA66AB0A30F}" srcId="{5418115E-3702-4B52-8349-4A67E9FDB666}" destId="{29EFCB7A-95F4-40F3-8F8C-9BE8B533D1B9}" srcOrd="0" destOrd="0" parTransId="{C9D87033-4373-4D14-9673-DD2F15155211}" sibTransId="{57D53819-38C3-4960-B3A1-C5B79C216D64}"/>
    <dgm:cxn modelId="{19137CE8-C1E2-488C-BBBC-B93E7E0B37B3}" type="presOf" srcId="{57D53819-38C3-4960-B3A1-C5B79C216D64}" destId="{84354B49-08C3-4B6C-9D66-18C38F331BB4}" srcOrd="0" destOrd="0" presId="urn:microsoft.com/office/officeart/2005/8/layout/vProcess5"/>
    <dgm:cxn modelId="{7DF43AFA-541B-494B-BD3E-E47640AEA44B}" type="presOf" srcId="{C0CC2268-4FA9-4E92-A026-4A3A2816F1C1}" destId="{4B905E3E-622A-45A1-86FB-50DFE2ADB8D1}" srcOrd="1" destOrd="0" presId="urn:microsoft.com/office/officeart/2005/8/layout/vProcess5"/>
    <dgm:cxn modelId="{597449FA-E874-46F2-AFCC-1BBF5229A90C}" srcId="{5418115E-3702-4B52-8349-4A67E9FDB666}" destId="{017A541F-6095-4140-8CBB-9118494489D7}" srcOrd="1" destOrd="0" parTransId="{1A1B594A-8FE5-49A4-85CB-48B63DAE850D}" sibTransId="{4C5E5163-09D0-4891-97A1-FF929DA5C531}"/>
    <dgm:cxn modelId="{6A7DD5DC-6C2F-4C2D-93D6-EFAA43867973}" type="presParOf" srcId="{362D1939-8058-46CA-A1C7-BB728B884FA3}" destId="{9CB79286-12B4-489E-B752-6392319C4EA5}" srcOrd="0" destOrd="0" presId="urn:microsoft.com/office/officeart/2005/8/layout/vProcess5"/>
    <dgm:cxn modelId="{68E16EED-D9D9-4F3B-8894-632BE5BC1137}" type="presParOf" srcId="{362D1939-8058-46CA-A1C7-BB728B884FA3}" destId="{3F1C4BB6-55F3-4005-893D-C1F6104CFEB3}" srcOrd="1" destOrd="0" presId="urn:microsoft.com/office/officeart/2005/8/layout/vProcess5"/>
    <dgm:cxn modelId="{F2BC2A13-565C-4E42-BD53-C12D971EB81C}" type="presParOf" srcId="{362D1939-8058-46CA-A1C7-BB728B884FA3}" destId="{B15C1029-49AA-4767-A902-4C9BF67698EF}" srcOrd="2" destOrd="0" presId="urn:microsoft.com/office/officeart/2005/8/layout/vProcess5"/>
    <dgm:cxn modelId="{1A9977E1-3170-4C92-A821-021DD86CD221}" type="presParOf" srcId="{362D1939-8058-46CA-A1C7-BB728B884FA3}" destId="{3F148B9A-2D8B-4879-A3DA-D4C2CF3DCE50}" srcOrd="3" destOrd="0" presId="urn:microsoft.com/office/officeart/2005/8/layout/vProcess5"/>
    <dgm:cxn modelId="{4C95ABFB-B310-431F-BF5D-F35ACEC9CFBD}" type="presParOf" srcId="{362D1939-8058-46CA-A1C7-BB728B884FA3}" destId="{E5F4918B-48B3-4036-BF6D-4EE99AF75E68}" srcOrd="4" destOrd="0" presId="urn:microsoft.com/office/officeart/2005/8/layout/vProcess5"/>
    <dgm:cxn modelId="{12F84A3F-6953-4323-9D3E-94B860CC519E}" type="presParOf" srcId="{362D1939-8058-46CA-A1C7-BB728B884FA3}" destId="{84354B49-08C3-4B6C-9D66-18C38F331BB4}" srcOrd="5" destOrd="0" presId="urn:microsoft.com/office/officeart/2005/8/layout/vProcess5"/>
    <dgm:cxn modelId="{8F2E2F59-69E5-4001-A2C7-1D7B6946C19E}" type="presParOf" srcId="{362D1939-8058-46CA-A1C7-BB728B884FA3}" destId="{D3462A26-5DF0-4BBF-BFC1-42F93B359A07}" srcOrd="6" destOrd="0" presId="urn:microsoft.com/office/officeart/2005/8/layout/vProcess5"/>
    <dgm:cxn modelId="{8F918CF3-25B4-468B-8698-8663F761CD4B}" type="presParOf" srcId="{362D1939-8058-46CA-A1C7-BB728B884FA3}" destId="{0BE7FEF7-7060-44C6-AF61-FFD702766B92}" srcOrd="7" destOrd="0" presId="urn:microsoft.com/office/officeart/2005/8/layout/vProcess5"/>
    <dgm:cxn modelId="{75B0E071-6B17-44BD-96C9-EBE7658E9501}" type="presParOf" srcId="{362D1939-8058-46CA-A1C7-BB728B884FA3}" destId="{356A8A9D-EE21-45B4-8FF3-9B2F4366DFC9}" srcOrd="8" destOrd="0" presId="urn:microsoft.com/office/officeart/2005/8/layout/vProcess5"/>
    <dgm:cxn modelId="{7EB6D92F-A1C2-4CB0-B277-9A67126CAF3A}" type="presParOf" srcId="{362D1939-8058-46CA-A1C7-BB728B884FA3}" destId="{90C11877-AC6E-46C3-8DD2-8AF3A1900C24}" srcOrd="9" destOrd="0" presId="urn:microsoft.com/office/officeart/2005/8/layout/vProcess5"/>
    <dgm:cxn modelId="{9706DA7B-9815-4141-973F-7008E3CEC197}" type="presParOf" srcId="{362D1939-8058-46CA-A1C7-BB728B884FA3}" destId="{4B905E3E-622A-45A1-86FB-50DFE2ADB8D1}" srcOrd="10" destOrd="0" presId="urn:microsoft.com/office/officeart/2005/8/layout/vProcess5"/>
    <dgm:cxn modelId="{BC16FEC0-1A93-4E66-AE21-08A0D1E8B4BC}" type="presParOf" srcId="{362D1939-8058-46CA-A1C7-BB728B884FA3}" destId="{BE044280-8859-43CA-B152-F58DD308F56F}"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177132-518A-4B53-B8C5-CB8BEAE2B6E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11AD3F8-BDF2-4E2C-A38C-25F8AF7451FB}">
      <dgm:prSet custT="1"/>
      <dgm:spPr/>
      <dgm:t>
        <a:bodyPr/>
        <a:lstStyle/>
        <a:p>
          <a:r>
            <a:rPr lang="en-GB" sz="2800" dirty="0">
              <a:solidFill>
                <a:srgbClr val="008EC6"/>
              </a:solidFill>
              <a:latin typeface="Verdana" panose="020B0604030504040204" pitchFamily="34" charset="0"/>
              <a:ea typeface="Verdana" panose="020B0604030504040204" pitchFamily="34" charset="0"/>
            </a:rPr>
            <a:t>Way of receiving directions</a:t>
          </a:r>
          <a:endParaRPr lang="en-US" sz="2800" dirty="0">
            <a:solidFill>
              <a:srgbClr val="008EC6"/>
            </a:solidFill>
            <a:latin typeface="Verdana" panose="020B0604030504040204" pitchFamily="34" charset="0"/>
            <a:ea typeface="Verdana" panose="020B0604030504040204" pitchFamily="34" charset="0"/>
          </a:endParaRPr>
        </a:p>
      </dgm:t>
    </dgm:pt>
    <dgm:pt modelId="{7D4F5FF3-A091-4D16-AB3D-94255D886E02}" type="parTrans" cxnId="{B2FFDC5C-69CF-4FB0-AE76-CA66EB46707D}">
      <dgm:prSet/>
      <dgm:spPr/>
      <dgm:t>
        <a:bodyPr/>
        <a:lstStyle/>
        <a:p>
          <a:endParaRPr lang="en-US"/>
        </a:p>
      </dgm:t>
    </dgm:pt>
    <dgm:pt modelId="{C0B7B092-0229-44B2-9596-87B4FEC1AAE1}" type="sibTrans" cxnId="{B2FFDC5C-69CF-4FB0-AE76-CA66EB46707D}">
      <dgm:prSet/>
      <dgm:spPr/>
      <dgm:t>
        <a:bodyPr/>
        <a:lstStyle/>
        <a:p>
          <a:endParaRPr lang="en-US"/>
        </a:p>
      </dgm:t>
    </dgm:pt>
    <dgm:pt modelId="{40263014-AAC0-41E3-9205-E0004D7804FC}">
      <dgm:prSet custT="1"/>
      <dgm:spPr/>
      <dgm:t>
        <a:bodyPr/>
        <a:lstStyle/>
        <a:p>
          <a:r>
            <a:rPr lang="en-GB" sz="2800" dirty="0">
              <a:solidFill>
                <a:srgbClr val="008EC6"/>
              </a:solidFill>
              <a:latin typeface="Verdana" panose="020B0604030504040204" pitchFamily="34" charset="0"/>
              <a:ea typeface="Verdana" panose="020B0604030504040204" pitchFamily="34" charset="0"/>
            </a:rPr>
            <a:t>It is not a final hearing</a:t>
          </a:r>
          <a:endParaRPr lang="en-US" sz="2800" dirty="0">
            <a:solidFill>
              <a:srgbClr val="008EC6"/>
            </a:solidFill>
            <a:latin typeface="Verdana" panose="020B0604030504040204" pitchFamily="34" charset="0"/>
            <a:ea typeface="Verdana" panose="020B0604030504040204" pitchFamily="34" charset="0"/>
          </a:endParaRPr>
        </a:p>
      </dgm:t>
    </dgm:pt>
    <dgm:pt modelId="{B682F1CB-BC00-446C-9CAA-BD959C2459D8}" type="parTrans" cxnId="{FF57AFE1-635C-467D-95D3-A784ABFBD446}">
      <dgm:prSet/>
      <dgm:spPr/>
      <dgm:t>
        <a:bodyPr/>
        <a:lstStyle/>
        <a:p>
          <a:endParaRPr lang="en-US"/>
        </a:p>
      </dgm:t>
    </dgm:pt>
    <dgm:pt modelId="{8C2137BF-7283-4756-8E08-6672A4EFD7BB}" type="sibTrans" cxnId="{FF57AFE1-635C-467D-95D3-A784ABFBD446}">
      <dgm:prSet/>
      <dgm:spPr/>
      <dgm:t>
        <a:bodyPr/>
        <a:lstStyle/>
        <a:p>
          <a:endParaRPr lang="en-US"/>
        </a:p>
      </dgm:t>
    </dgm:pt>
    <dgm:pt modelId="{18F13FEA-5B41-4674-89D2-360B6B8746AF}">
      <dgm:prSet custT="1"/>
      <dgm:spPr/>
      <dgm:t>
        <a:bodyPr/>
        <a:lstStyle/>
        <a:p>
          <a:r>
            <a:rPr lang="en-GB" sz="2800" dirty="0">
              <a:solidFill>
                <a:srgbClr val="008EC6"/>
              </a:solidFill>
              <a:latin typeface="Verdana" panose="020B0604030504040204" pitchFamily="34" charset="0"/>
              <a:ea typeface="Verdana" panose="020B0604030504040204" pitchFamily="34" charset="0"/>
            </a:rPr>
            <a:t>Lasts approximately 30 minutes</a:t>
          </a:r>
          <a:endParaRPr lang="en-US" sz="2800" dirty="0">
            <a:solidFill>
              <a:srgbClr val="008EC6"/>
            </a:solidFill>
            <a:latin typeface="Verdana" panose="020B0604030504040204" pitchFamily="34" charset="0"/>
            <a:ea typeface="Verdana" panose="020B0604030504040204" pitchFamily="34" charset="0"/>
          </a:endParaRPr>
        </a:p>
      </dgm:t>
    </dgm:pt>
    <dgm:pt modelId="{1225B396-D1D3-494A-BE1F-32822B7C5EC3}" type="parTrans" cxnId="{AB101EE7-D4EF-4FEB-B2B2-4E27ABABAA57}">
      <dgm:prSet/>
      <dgm:spPr/>
      <dgm:t>
        <a:bodyPr/>
        <a:lstStyle/>
        <a:p>
          <a:endParaRPr lang="en-US"/>
        </a:p>
      </dgm:t>
    </dgm:pt>
    <dgm:pt modelId="{C94A24F2-C236-4BEA-B879-0389082A02F3}" type="sibTrans" cxnId="{AB101EE7-D4EF-4FEB-B2B2-4E27ABABAA57}">
      <dgm:prSet/>
      <dgm:spPr/>
      <dgm:t>
        <a:bodyPr/>
        <a:lstStyle/>
        <a:p>
          <a:endParaRPr lang="en-US"/>
        </a:p>
      </dgm:t>
    </dgm:pt>
    <dgm:pt modelId="{47324BD2-F533-428B-8BF3-2529413DF14C}">
      <dgm:prSet custT="1"/>
      <dgm:spPr/>
      <dgm:t>
        <a:bodyPr/>
        <a:lstStyle/>
        <a:p>
          <a:r>
            <a:rPr lang="en-GB" sz="2800" dirty="0">
              <a:solidFill>
                <a:srgbClr val="008EC6"/>
              </a:solidFill>
              <a:latin typeface="Verdana" panose="020B0604030504040204" pitchFamily="34" charset="0"/>
              <a:ea typeface="Verdana" panose="020B0604030504040204" pitchFamily="34" charset="0"/>
            </a:rPr>
            <a:t>You or the LA can seek a telephone case management hearing</a:t>
          </a:r>
          <a:endParaRPr lang="en-US" sz="2800" dirty="0">
            <a:solidFill>
              <a:srgbClr val="008EC6"/>
            </a:solidFill>
            <a:latin typeface="Verdana" panose="020B0604030504040204" pitchFamily="34" charset="0"/>
            <a:ea typeface="Verdana" panose="020B0604030504040204" pitchFamily="34" charset="0"/>
          </a:endParaRPr>
        </a:p>
      </dgm:t>
    </dgm:pt>
    <dgm:pt modelId="{AD6F2322-2E88-4695-B4A3-38D3D5D175FF}" type="parTrans" cxnId="{5F97ED83-3BE8-49D4-928D-31656A86911F}">
      <dgm:prSet/>
      <dgm:spPr/>
      <dgm:t>
        <a:bodyPr/>
        <a:lstStyle/>
        <a:p>
          <a:endParaRPr lang="en-US"/>
        </a:p>
      </dgm:t>
    </dgm:pt>
    <dgm:pt modelId="{AD8F52DC-D9AD-4121-8D35-3D9E9667E7B3}" type="sibTrans" cxnId="{5F97ED83-3BE8-49D4-928D-31656A86911F}">
      <dgm:prSet/>
      <dgm:spPr/>
      <dgm:t>
        <a:bodyPr/>
        <a:lstStyle/>
        <a:p>
          <a:endParaRPr lang="en-US"/>
        </a:p>
      </dgm:t>
    </dgm:pt>
    <dgm:pt modelId="{A495A49B-6592-42B3-8DFB-566192144F2D}" type="pres">
      <dgm:prSet presAssocID="{14177132-518A-4B53-B8C5-CB8BEAE2B6E4}" presName="vert0" presStyleCnt="0">
        <dgm:presLayoutVars>
          <dgm:dir/>
          <dgm:animOne val="branch"/>
          <dgm:animLvl val="lvl"/>
        </dgm:presLayoutVars>
      </dgm:prSet>
      <dgm:spPr/>
    </dgm:pt>
    <dgm:pt modelId="{04949BD7-3D56-4461-A26C-D6F73B238D9F}" type="pres">
      <dgm:prSet presAssocID="{211AD3F8-BDF2-4E2C-A38C-25F8AF7451FB}" presName="thickLine" presStyleLbl="alignNode1" presStyleIdx="0" presStyleCnt="4"/>
      <dgm:spPr/>
    </dgm:pt>
    <dgm:pt modelId="{8BA10E8C-3A2A-4099-878B-60B9DECB735C}" type="pres">
      <dgm:prSet presAssocID="{211AD3F8-BDF2-4E2C-A38C-25F8AF7451FB}" presName="horz1" presStyleCnt="0"/>
      <dgm:spPr/>
    </dgm:pt>
    <dgm:pt modelId="{C3240AAB-91CF-4EAD-9B38-CD596E9619BF}" type="pres">
      <dgm:prSet presAssocID="{211AD3F8-BDF2-4E2C-A38C-25F8AF7451FB}" presName="tx1" presStyleLbl="revTx" presStyleIdx="0" presStyleCnt="4"/>
      <dgm:spPr/>
    </dgm:pt>
    <dgm:pt modelId="{0F4749AB-B7A7-47F3-8702-9EF05C42CB14}" type="pres">
      <dgm:prSet presAssocID="{211AD3F8-BDF2-4E2C-A38C-25F8AF7451FB}" presName="vert1" presStyleCnt="0"/>
      <dgm:spPr/>
    </dgm:pt>
    <dgm:pt modelId="{D3A574EE-90B6-4DA7-B6DC-04B524EB6E31}" type="pres">
      <dgm:prSet presAssocID="{40263014-AAC0-41E3-9205-E0004D7804FC}" presName="thickLine" presStyleLbl="alignNode1" presStyleIdx="1" presStyleCnt="4"/>
      <dgm:spPr/>
    </dgm:pt>
    <dgm:pt modelId="{39CBDF5C-52AB-42CD-9578-2EC5DDC700E8}" type="pres">
      <dgm:prSet presAssocID="{40263014-AAC0-41E3-9205-E0004D7804FC}" presName="horz1" presStyleCnt="0"/>
      <dgm:spPr/>
    </dgm:pt>
    <dgm:pt modelId="{D8246657-CD57-4571-86C7-037F5BEF4340}" type="pres">
      <dgm:prSet presAssocID="{40263014-AAC0-41E3-9205-E0004D7804FC}" presName="tx1" presStyleLbl="revTx" presStyleIdx="1" presStyleCnt="4"/>
      <dgm:spPr/>
    </dgm:pt>
    <dgm:pt modelId="{5B270D54-C1B9-4B34-8FB2-901E377A81BA}" type="pres">
      <dgm:prSet presAssocID="{40263014-AAC0-41E3-9205-E0004D7804FC}" presName="vert1" presStyleCnt="0"/>
      <dgm:spPr/>
    </dgm:pt>
    <dgm:pt modelId="{5F9608B1-B3C1-4D1A-9811-8088D34982AB}" type="pres">
      <dgm:prSet presAssocID="{18F13FEA-5B41-4674-89D2-360B6B8746AF}" presName="thickLine" presStyleLbl="alignNode1" presStyleIdx="2" presStyleCnt="4"/>
      <dgm:spPr/>
    </dgm:pt>
    <dgm:pt modelId="{81B3730C-C880-4647-A269-B5465215E66C}" type="pres">
      <dgm:prSet presAssocID="{18F13FEA-5B41-4674-89D2-360B6B8746AF}" presName="horz1" presStyleCnt="0"/>
      <dgm:spPr/>
    </dgm:pt>
    <dgm:pt modelId="{19A7E00A-5CA9-4EEB-B9B3-29061D8FA246}" type="pres">
      <dgm:prSet presAssocID="{18F13FEA-5B41-4674-89D2-360B6B8746AF}" presName="tx1" presStyleLbl="revTx" presStyleIdx="2" presStyleCnt="4"/>
      <dgm:spPr/>
    </dgm:pt>
    <dgm:pt modelId="{BBC579D5-10B3-4DB3-8998-9E3B0003C42B}" type="pres">
      <dgm:prSet presAssocID="{18F13FEA-5B41-4674-89D2-360B6B8746AF}" presName="vert1" presStyleCnt="0"/>
      <dgm:spPr/>
    </dgm:pt>
    <dgm:pt modelId="{A26CC9B3-3735-4F25-A1E2-CB02BF346C84}" type="pres">
      <dgm:prSet presAssocID="{47324BD2-F533-428B-8BF3-2529413DF14C}" presName="thickLine" presStyleLbl="alignNode1" presStyleIdx="3" presStyleCnt="4"/>
      <dgm:spPr/>
    </dgm:pt>
    <dgm:pt modelId="{E0E92427-F5F7-44AC-A757-A260491288E4}" type="pres">
      <dgm:prSet presAssocID="{47324BD2-F533-428B-8BF3-2529413DF14C}" presName="horz1" presStyleCnt="0"/>
      <dgm:spPr/>
    </dgm:pt>
    <dgm:pt modelId="{F0234966-64AF-4566-BEC4-6CD5033FA2CD}" type="pres">
      <dgm:prSet presAssocID="{47324BD2-F533-428B-8BF3-2529413DF14C}" presName="tx1" presStyleLbl="revTx" presStyleIdx="3" presStyleCnt="4"/>
      <dgm:spPr/>
    </dgm:pt>
    <dgm:pt modelId="{0BDDF6D8-3BE8-4E9A-8D76-6171319B1886}" type="pres">
      <dgm:prSet presAssocID="{47324BD2-F533-428B-8BF3-2529413DF14C}" presName="vert1" presStyleCnt="0"/>
      <dgm:spPr/>
    </dgm:pt>
  </dgm:ptLst>
  <dgm:cxnLst>
    <dgm:cxn modelId="{71992728-A8C2-4511-A345-BE2227B7B5AE}" type="presOf" srcId="{14177132-518A-4B53-B8C5-CB8BEAE2B6E4}" destId="{A495A49B-6592-42B3-8DFB-566192144F2D}" srcOrd="0" destOrd="0" presId="urn:microsoft.com/office/officeart/2008/layout/LinedList"/>
    <dgm:cxn modelId="{B0608D2E-653E-4261-8C71-29FD904D30F2}" type="presOf" srcId="{40263014-AAC0-41E3-9205-E0004D7804FC}" destId="{D8246657-CD57-4571-86C7-037F5BEF4340}" srcOrd="0" destOrd="0" presId="urn:microsoft.com/office/officeart/2008/layout/LinedList"/>
    <dgm:cxn modelId="{B2FFDC5C-69CF-4FB0-AE76-CA66EB46707D}" srcId="{14177132-518A-4B53-B8C5-CB8BEAE2B6E4}" destId="{211AD3F8-BDF2-4E2C-A38C-25F8AF7451FB}" srcOrd="0" destOrd="0" parTransId="{7D4F5FF3-A091-4D16-AB3D-94255D886E02}" sibTransId="{C0B7B092-0229-44B2-9596-87B4FEC1AAE1}"/>
    <dgm:cxn modelId="{5F97ED83-3BE8-49D4-928D-31656A86911F}" srcId="{14177132-518A-4B53-B8C5-CB8BEAE2B6E4}" destId="{47324BD2-F533-428B-8BF3-2529413DF14C}" srcOrd="3" destOrd="0" parTransId="{AD6F2322-2E88-4695-B4A3-38D3D5D175FF}" sibTransId="{AD8F52DC-D9AD-4121-8D35-3D9E9667E7B3}"/>
    <dgm:cxn modelId="{A1DF09AD-F198-49EF-B74B-4366ACF2BEE6}" type="presOf" srcId="{47324BD2-F533-428B-8BF3-2529413DF14C}" destId="{F0234966-64AF-4566-BEC4-6CD5033FA2CD}" srcOrd="0" destOrd="0" presId="urn:microsoft.com/office/officeart/2008/layout/LinedList"/>
    <dgm:cxn modelId="{49657EB1-A32B-45E6-8DD5-E5C4E8EC080C}" type="presOf" srcId="{18F13FEA-5B41-4674-89D2-360B6B8746AF}" destId="{19A7E00A-5CA9-4EEB-B9B3-29061D8FA246}" srcOrd="0" destOrd="0" presId="urn:microsoft.com/office/officeart/2008/layout/LinedList"/>
    <dgm:cxn modelId="{CB7A51CC-2DB2-479F-AF8D-27FFE1B414BE}" type="presOf" srcId="{211AD3F8-BDF2-4E2C-A38C-25F8AF7451FB}" destId="{C3240AAB-91CF-4EAD-9B38-CD596E9619BF}" srcOrd="0" destOrd="0" presId="urn:microsoft.com/office/officeart/2008/layout/LinedList"/>
    <dgm:cxn modelId="{FF57AFE1-635C-467D-95D3-A784ABFBD446}" srcId="{14177132-518A-4B53-B8C5-CB8BEAE2B6E4}" destId="{40263014-AAC0-41E3-9205-E0004D7804FC}" srcOrd="1" destOrd="0" parTransId="{B682F1CB-BC00-446C-9CAA-BD959C2459D8}" sibTransId="{8C2137BF-7283-4756-8E08-6672A4EFD7BB}"/>
    <dgm:cxn modelId="{AB101EE7-D4EF-4FEB-B2B2-4E27ABABAA57}" srcId="{14177132-518A-4B53-B8C5-CB8BEAE2B6E4}" destId="{18F13FEA-5B41-4674-89D2-360B6B8746AF}" srcOrd="2" destOrd="0" parTransId="{1225B396-D1D3-494A-BE1F-32822B7C5EC3}" sibTransId="{C94A24F2-C236-4BEA-B879-0389082A02F3}"/>
    <dgm:cxn modelId="{36A92A62-4850-466D-9D0F-C72891B1DCDF}" type="presParOf" srcId="{A495A49B-6592-42B3-8DFB-566192144F2D}" destId="{04949BD7-3D56-4461-A26C-D6F73B238D9F}" srcOrd="0" destOrd="0" presId="urn:microsoft.com/office/officeart/2008/layout/LinedList"/>
    <dgm:cxn modelId="{78DFBC7C-46F4-4531-986A-B287A90D1A76}" type="presParOf" srcId="{A495A49B-6592-42B3-8DFB-566192144F2D}" destId="{8BA10E8C-3A2A-4099-878B-60B9DECB735C}" srcOrd="1" destOrd="0" presId="urn:microsoft.com/office/officeart/2008/layout/LinedList"/>
    <dgm:cxn modelId="{C4B4F778-4AFC-4119-9D87-9D55A78F2B80}" type="presParOf" srcId="{8BA10E8C-3A2A-4099-878B-60B9DECB735C}" destId="{C3240AAB-91CF-4EAD-9B38-CD596E9619BF}" srcOrd="0" destOrd="0" presId="urn:microsoft.com/office/officeart/2008/layout/LinedList"/>
    <dgm:cxn modelId="{BE233B80-D29B-45DF-924F-44515E23A587}" type="presParOf" srcId="{8BA10E8C-3A2A-4099-878B-60B9DECB735C}" destId="{0F4749AB-B7A7-47F3-8702-9EF05C42CB14}" srcOrd="1" destOrd="0" presId="urn:microsoft.com/office/officeart/2008/layout/LinedList"/>
    <dgm:cxn modelId="{E5CD40B6-3B8E-4BC3-BABD-F025E34065BE}" type="presParOf" srcId="{A495A49B-6592-42B3-8DFB-566192144F2D}" destId="{D3A574EE-90B6-4DA7-B6DC-04B524EB6E31}" srcOrd="2" destOrd="0" presId="urn:microsoft.com/office/officeart/2008/layout/LinedList"/>
    <dgm:cxn modelId="{45EA597E-C6FA-4229-B9C7-84788466BAF4}" type="presParOf" srcId="{A495A49B-6592-42B3-8DFB-566192144F2D}" destId="{39CBDF5C-52AB-42CD-9578-2EC5DDC700E8}" srcOrd="3" destOrd="0" presId="urn:microsoft.com/office/officeart/2008/layout/LinedList"/>
    <dgm:cxn modelId="{042520FC-986D-4FF8-B8CA-2D1520B5505D}" type="presParOf" srcId="{39CBDF5C-52AB-42CD-9578-2EC5DDC700E8}" destId="{D8246657-CD57-4571-86C7-037F5BEF4340}" srcOrd="0" destOrd="0" presId="urn:microsoft.com/office/officeart/2008/layout/LinedList"/>
    <dgm:cxn modelId="{C7AA5395-9F7B-4969-B8DE-ABC073ECEA0E}" type="presParOf" srcId="{39CBDF5C-52AB-42CD-9578-2EC5DDC700E8}" destId="{5B270D54-C1B9-4B34-8FB2-901E377A81BA}" srcOrd="1" destOrd="0" presId="urn:microsoft.com/office/officeart/2008/layout/LinedList"/>
    <dgm:cxn modelId="{70B10347-B861-4BDF-B246-1BC79B7B97D3}" type="presParOf" srcId="{A495A49B-6592-42B3-8DFB-566192144F2D}" destId="{5F9608B1-B3C1-4D1A-9811-8088D34982AB}" srcOrd="4" destOrd="0" presId="urn:microsoft.com/office/officeart/2008/layout/LinedList"/>
    <dgm:cxn modelId="{1BD034ED-547F-4DD5-B813-85B4C5DAFFDD}" type="presParOf" srcId="{A495A49B-6592-42B3-8DFB-566192144F2D}" destId="{81B3730C-C880-4647-A269-B5465215E66C}" srcOrd="5" destOrd="0" presId="urn:microsoft.com/office/officeart/2008/layout/LinedList"/>
    <dgm:cxn modelId="{4F7685BB-5FC8-4C5A-BEE4-F84DAAE93132}" type="presParOf" srcId="{81B3730C-C880-4647-A269-B5465215E66C}" destId="{19A7E00A-5CA9-4EEB-B9B3-29061D8FA246}" srcOrd="0" destOrd="0" presId="urn:microsoft.com/office/officeart/2008/layout/LinedList"/>
    <dgm:cxn modelId="{306AC6B8-2639-4F9D-AB18-67C1BBC92CDE}" type="presParOf" srcId="{81B3730C-C880-4647-A269-B5465215E66C}" destId="{BBC579D5-10B3-4DB3-8998-9E3B0003C42B}" srcOrd="1" destOrd="0" presId="urn:microsoft.com/office/officeart/2008/layout/LinedList"/>
    <dgm:cxn modelId="{A505B638-0F27-42C7-BBC9-AA553D8F7BCB}" type="presParOf" srcId="{A495A49B-6592-42B3-8DFB-566192144F2D}" destId="{A26CC9B3-3735-4F25-A1E2-CB02BF346C84}" srcOrd="6" destOrd="0" presId="urn:microsoft.com/office/officeart/2008/layout/LinedList"/>
    <dgm:cxn modelId="{93EFCDF1-BE78-43D2-89C2-4F7ADA2FC765}" type="presParOf" srcId="{A495A49B-6592-42B3-8DFB-566192144F2D}" destId="{E0E92427-F5F7-44AC-A757-A260491288E4}" srcOrd="7" destOrd="0" presId="urn:microsoft.com/office/officeart/2008/layout/LinedList"/>
    <dgm:cxn modelId="{C3F2256C-E3FA-43ED-B9FB-C73B0C89EDD4}" type="presParOf" srcId="{E0E92427-F5F7-44AC-A757-A260491288E4}" destId="{F0234966-64AF-4566-BEC4-6CD5033FA2CD}" srcOrd="0" destOrd="0" presId="urn:microsoft.com/office/officeart/2008/layout/LinedList"/>
    <dgm:cxn modelId="{E4F15315-BCE8-4E8E-8CFE-17AE045C186A}" type="presParOf" srcId="{E0E92427-F5F7-44AC-A757-A260491288E4}" destId="{0BDDF6D8-3BE8-4E9A-8D76-6171319B188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01A4C5-51E4-4BDE-BFD2-478D517569B5}"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CA2F2EA4-8FF6-4FB6-B90A-6E5F30A00AB2}">
      <dgm:prSet/>
      <dgm:spPr>
        <a:ln>
          <a:solidFill>
            <a:srgbClr val="F7AD3F"/>
          </a:solidFill>
        </a:ln>
      </dgm:spPr>
      <dgm:t>
        <a:bodyPr/>
        <a:lstStyle/>
        <a:p>
          <a:r>
            <a:rPr lang="en-GB" dirty="0">
              <a:solidFill>
                <a:srgbClr val="008EC6"/>
              </a:solidFill>
              <a:latin typeface="Verdana" panose="020B0604030504040204" pitchFamily="34" charset="0"/>
              <a:ea typeface="Verdana" panose="020B0604030504040204" pitchFamily="34" charset="0"/>
            </a:rPr>
            <a:t>Children and YP views taken before the hearing.</a:t>
          </a:r>
          <a:endParaRPr lang="en-US" dirty="0">
            <a:solidFill>
              <a:srgbClr val="008EC6"/>
            </a:solidFill>
            <a:latin typeface="Verdana" panose="020B0604030504040204" pitchFamily="34" charset="0"/>
            <a:ea typeface="Verdana" panose="020B0604030504040204" pitchFamily="34" charset="0"/>
          </a:endParaRPr>
        </a:p>
      </dgm:t>
    </dgm:pt>
    <dgm:pt modelId="{8F294641-3FBA-466B-B686-68371A28DCE5}" type="parTrans" cxnId="{F4E168D4-E21B-4D0A-B543-8B76A1D9C7C8}">
      <dgm:prSet/>
      <dgm:spPr/>
      <dgm:t>
        <a:bodyPr/>
        <a:lstStyle/>
        <a:p>
          <a:endParaRPr lang="en-US"/>
        </a:p>
      </dgm:t>
    </dgm:pt>
    <dgm:pt modelId="{7DD63940-56D2-460A-88C6-D9EF94002199}" type="sibTrans" cxnId="{F4E168D4-E21B-4D0A-B543-8B76A1D9C7C8}">
      <dgm:prSet/>
      <dgm:spPr/>
      <dgm:t>
        <a:bodyPr/>
        <a:lstStyle/>
        <a:p>
          <a:endParaRPr lang="en-US"/>
        </a:p>
      </dgm:t>
    </dgm:pt>
    <dgm:pt modelId="{53B0AC31-5D58-4024-810E-251EAF8EF4DD}">
      <dgm:prSet/>
      <dgm:spPr>
        <a:ln>
          <a:solidFill>
            <a:srgbClr val="38B249"/>
          </a:solidFill>
        </a:ln>
      </dgm:spPr>
      <dgm:t>
        <a:bodyPr/>
        <a:lstStyle/>
        <a:p>
          <a:r>
            <a:rPr lang="en-GB" dirty="0">
              <a:solidFill>
                <a:srgbClr val="008EC6"/>
              </a:solidFill>
              <a:latin typeface="Verdana" panose="020B0604030504040204" pitchFamily="34" charset="0"/>
              <a:ea typeface="Verdana" panose="020B0604030504040204" pitchFamily="34" charset="0"/>
            </a:rPr>
            <a:t>Children cannot stay for the full hearing </a:t>
          </a:r>
          <a:endParaRPr lang="en-US" dirty="0">
            <a:solidFill>
              <a:srgbClr val="008EC6"/>
            </a:solidFill>
            <a:latin typeface="Verdana" panose="020B0604030504040204" pitchFamily="34" charset="0"/>
            <a:ea typeface="Verdana" panose="020B0604030504040204" pitchFamily="34" charset="0"/>
          </a:endParaRPr>
        </a:p>
      </dgm:t>
    </dgm:pt>
    <dgm:pt modelId="{8D830B3E-A3FD-4E81-AF62-6D682BBDFBFD}" type="parTrans" cxnId="{1973E014-3CD5-4FBF-BBAF-327040DCD9B5}">
      <dgm:prSet/>
      <dgm:spPr/>
      <dgm:t>
        <a:bodyPr/>
        <a:lstStyle/>
        <a:p>
          <a:endParaRPr lang="en-US"/>
        </a:p>
      </dgm:t>
    </dgm:pt>
    <dgm:pt modelId="{9D0CED7C-35AF-4D08-B8E2-8A6BF078348D}" type="sibTrans" cxnId="{1973E014-3CD5-4FBF-BBAF-327040DCD9B5}">
      <dgm:prSet/>
      <dgm:spPr/>
      <dgm:t>
        <a:bodyPr/>
        <a:lstStyle/>
        <a:p>
          <a:endParaRPr lang="en-US"/>
        </a:p>
      </dgm:t>
    </dgm:pt>
    <dgm:pt modelId="{5A400043-8D7C-4A23-AECA-0BFD3BB499AC}">
      <dgm:prSet/>
      <dgm:spPr>
        <a:ln>
          <a:solidFill>
            <a:srgbClr val="B85559"/>
          </a:solidFill>
        </a:ln>
      </dgm:spPr>
      <dgm:t>
        <a:bodyPr/>
        <a:lstStyle/>
        <a:p>
          <a:r>
            <a:rPr lang="en-GB" dirty="0">
              <a:solidFill>
                <a:srgbClr val="008EC6"/>
              </a:solidFill>
              <a:latin typeface="Verdana" panose="020B0604030504040204" pitchFamily="34" charset="0"/>
              <a:ea typeface="Verdana" panose="020B0604030504040204" pitchFamily="34" charset="0"/>
            </a:rPr>
            <a:t>Young People over 16 can attend the whole hearing</a:t>
          </a:r>
          <a:endParaRPr lang="en-US" dirty="0">
            <a:solidFill>
              <a:srgbClr val="008EC6"/>
            </a:solidFill>
            <a:latin typeface="Verdana" panose="020B0604030504040204" pitchFamily="34" charset="0"/>
            <a:ea typeface="Verdana" panose="020B0604030504040204" pitchFamily="34" charset="0"/>
          </a:endParaRPr>
        </a:p>
      </dgm:t>
    </dgm:pt>
    <dgm:pt modelId="{F6528699-0EAA-424A-810C-6F6A551C9F10}" type="parTrans" cxnId="{AE61A7A8-D685-49BA-A960-1EAA17C79638}">
      <dgm:prSet/>
      <dgm:spPr/>
      <dgm:t>
        <a:bodyPr/>
        <a:lstStyle/>
        <a:p>
          <a:endParaRPr lang="en-US"/>
        </a:p>
      </dgm:t>
    </dgm:pt>
    <dgm:pt modelId="{97DFA4A8-D56B-47AE-BE25-8A94165C226C}" type="sibTrans" cxnId="{AE61A7A8-D685-49BA-A960-1EAA17C79638}">
      <dgm:prSet/>
      <dgm:spPr/>
      <dgm:t>
        <a:bodyPr/>
        <a:lstStyle/>
        <a:p>
          <a:endParaRPr lang="en-US"/>
        </a:p>
      </dgm:t>
    </dgm:pt>
    <dgm:pt modelId="{4EE6362E-A940-4E6E-89A5-FDFF77F3E62E}" type="pres">
      <dgm:prSet presAssocID="{C501A4C5-51E4-4BDE-BFD2-478D517569B5}" presName="hierChild1" presStyleCnt="0">
        <dgm:presLayoutVars>
          <dgm:chPref val="1"/>
          <dgm:dir/>
          <dgm:animOne val="branch"/>
          <dgm:animLvl val="lvl"/>
          <dgm:resizeHandles/>
        </dgm:presLayoutVars>
      </dgm:prSet>
      <dgm:spPr/>
    </dgm:pt>
    <dgm:pt modelId="{FFCB728E-BE79-4125-880B-3ECB11A2DE59}" type="pres">
      <dgm:prSet presAssocID="{CA2F2EA4-8FF6-4FB6-B90A-6E5F30A00AB2}" presName="hierRoot1" presStyleCnt="0"/>
      <dgm:spPr/>
    </dgm:pt>
    <dgm:pt modelId="{BC67E60B-EDDE-4E91-A6FE-592B4010D9F1}" type="pres">
      <dgm:prSet presAssocID="{CA2F2EA4-8FF6-4FB6-B90A-6E5F30A00AB2}" presName="composite" presStyleCnt="0"/>
      <dgm:spPr/>
    </dgm:pt>
    <dgm:pt modelId="{DBAC7B38-B2A2-4646-9209-4ED749146A90}" type="pres">
      <dgm:prSet presAssocID="{CA2F2EA4-8FF6-4FB6-B90A-6E5F30A00AB2}" presName="background" presStyleLbl="node0" presStyleIdx="0" presStyleCnt="3"/>
      <dgm:spPr>
        <a:solidFill>
          <a:srgbClr val="F7AD3F"/>
        </a:solidFill>
      </dgm:spPr>
    </dgm:pt>
    <dgm:pt modelId="{06899593-66AD-424F-BDFD-B82968CA6E84}" type="pres">
      <dgm:prSet presAssocID="{CA2F2EA4-8FF6-4FB6-B90A-6E5F30A00AB2}" presName="text" presStyleLbl="fgAcc0" presStyleIdx="0" presStyleCnt="3">
        <dgm:presLayoutVars>
          <dgm:chPref val="3"/>
        </dgm:presLayoutVars>
      </dgm:prSet>
      <dgm:spPr/>
    </dgm:pt>
    <dgm:pt modelId="{D04065C4-A093-43C9-BD95-1E322B801367}" type="pres">
      <dgm:prSet presAssocID="{CA2F2EA4-8FF6-4FB6-B90A-6E5F30A00AB2}" presName="hierChild2" presStyleCnt="0"/>
      <dgm:spPr/>
    </dgm:pt>
    <dgm:pt modelId="{EADB0E87-3D2F-4E15-904E-3246145A3D9C}" type="pres">
      <dgm:prSet presAssocID="{53B0AC31-5D58-4024-810E-251EAF8EF4DD}" presName="hierRoot1" presStyleCnt="0"/>
      <dgm:spPr/>
    </dgm:pt>
    <dgm:pt modelId="{8E9F1581-C112-43A0-8B50-2F0543D06BFD}" type="pres">
      <dgm:prSet presAssocID="{53B0AC31-5D58-4024-810E-251EAF8EF4DD}" presName="composite" presStyleCnt="0"/>
      <dgm:spPr/>
    </dgm:pt>
    <dgm:pt modelId="{9C3370EF-46EC-4594-9CC5-FE05019E4191}" type="pres">
      <dgm:prSet presAssocID="{53B0AC31-5D58-4024-810E-251EAF8EF4DD}" presName="background" presStyleLbl="node0" presStyleIdx="1" presStyleCnt="3"/>
      <dgm:spPr>
        <a:solidFill>
          <a:srgbClr val="38B249"/>
        </a:solidFill>
        <a:ln>
          <a:solidFill>
            <a:srgbClr val="38B249"/>
          </a:solidFill>
        </a:ln>
      </dgm:spPr>
    </dgm:pt>
    <dgm:pt modelId="{BFAEB7AF-EF6E-4FEE-9EA1-B35B78371A8C}" type="pres">
      <dgm:prSet presAssocID="{53B0AC31-5D58-4024-810E-251EAF8EF4DD}" presName="text" presStyleLbl="fgAcc0" presStyleIdx="1" presStyleCnt="3">
        <dgm:presLayoutVars>
          <dgm:chPref val="3"/>
        </dgm:presLayoutVars>
      </dgm:prSet>
      <dgm:spPr/>
    </dgm:pt>
    <dgm:pt modelId="{598BE19E-8459-4F93-B721-59CEF0AF6015}" type="pres">
      <dgm:prSet presAssocID="{53B0AC31-5D58-4024-810E-251EAF8EF4DD}" presName="hierChild2" presStyleCnt="0"/>
      <dgm:spPr/>
    </dgm:pt>
    <dgm:pt modelId="{7E7EC4EB-BD15-4409-9B8D-E1348140D9BE}" type="pres">
      <dgm:prSet presAssocID="{5A400043-8D7C-4A23-AECA-0BFD3BB499AC}" presName="hierRoot1" presStyleCnt="0"/>
      <dgm:spPr/>
    </dgm:pt>
    <dgm:pt modelId="{F6FFF508-1E53-4792-9E9B-FEB52420ACBA}" type="pres">
      <dgm:prSet presAssocID="{5A400043-8D7C-4A23-AECA-0BFD3BB499AC}" presName="composite" presStyleCnt="0"/>
      <dgm:spPr/>
    </dgm:pt>
    <dgm:pt modelId="{452C42EA-D255-4F88-9389-E88F7655441E}" type="pres">
      <dgm:prSet presAssocID="{5A400043-8D7C-4A23-AECA-0BFD3BB499AC}" presName="background" presStyleLbl="node0" presStyleIdx="2" presStyleCnt="3"/>
      <dgm:spPr>
        <a:solidFill>
          <a:srgbClr val="B85559"/>
        </a:solidFill>
      </dgm:spPr>
    </dgm:pt>
    <dgm:pt modelId="{8AB6770D-4690-4FEF-B071-448ED97EE2A6}" type="pres">
      <dgm:prSet presAssocID="{5A400043-8D7C-4A23-AECA-0BFD3BB499AC}" presName="text" presStyleLbl="fgAcc0" presStyleIdx="2" presStyleCnt="3">
        <dgm:presLayoutVars>
          <dgm:chPref val="3"/>
        </dgm:presLayoutVars>
      </dgm:prSet>
      <dgm:spPr/>
    </dgm:pt>
    <dgm:pt modelId="{10DE6CB3-13B4-47DC-BEE0-1530404C33DF}" type="pres">
      <dgm:prSet presAssocID="{5A400043-8D7C-4A23-AECA-0BFD3BB499AC}" presName="hierChild2" presStyleCnt="0"/>
      <dgm:spPr/>
    </dgm:pt>
  </dgm:ptLst>
  <dgm:cxnLst>
    <dgm:cxn modelId="{EA2A5F0D-A4DB-4947-BDA2-995463B050DA}" type="presOf" srcId="{5A400043-8D7C-4A23-AECA-0BFD3BB499AC}" destId="{8AB6770D-4690-4FEF-B071-448ED97EE2A6}" srcOrd="0" destOrd="0" presId="urn:microsoft.com/office/officeart/2005/8/layout/hierarchy1"/>
    <dgm:cxn modelId="{1973E014-3CD5-4FBF-BBAF-327040DCD9B5}" srcId="{C501A4C5-51E4-4BDE-BFD2-478D517569B5}" destId="{53B0AC31-5D58-4024-810E-251EAF8EF4DD}" srcOrd="1" destOrd="0" parTransId="{8D830B3E-A3FD-4E81-AF62-6D682BBDFBFD}" sibTransId="{9D0CED7C-35AF-4D08-B8E2-8A6BF078348D}"/>
    <dgm:cxn modelId="{2F1C7423-C1D2-46AE-8E44-295F480EBE68}" type="presOf" srcId="{CA2F2EA4-8FF6-4FB6-B90A-6E5F30A00AB2}" destId="{06899593-66AD-424F-BDFD-B82968CA6E84}" srcOrd="0" destOrd="0" presId="urn:microsoft.com/office/officeart/2005/8/layout/hierarchy1"/>
    <dgm:cxn modelId="{0934DF83-11A6-4C9E-9B07-60640F203D52}" type="presOf" srcId="{53B0AC31-5D58-4024-810E-251EAF8EF4DD}" destId="{BFAEB7AF-EF6E-4FEE-9EA1-B35B78371A8C}" srcOrd="0" destOrd="0" presId="urn:microsoft.com/office/officeart/2005/8/layout/hierarchy1"/>
    <dgm:cxn modelId="{AE61A7A8-D685-49BA-A960-1EAA17C79638}" srcId="{C501A4C5-51E4-4BDE-BFD2-478D517569B5}" destId="{5A400043-8D7C-4A23-AECA-0BFD3BB499AC}" srcOrd="2" destOrd="0" parTransId="{F6528699-0EAA-424A-810C-6F6A551C9F10}" sibTransId="{97DFA4A8-D56B-47AE-BE25-8A94165C226C}"/>
    <dgm:cxn modelId="{1EB035C9-E0F4-4216-BB09-1A7BCF13D559}" type="presOf" srcId="{C501A4C5-51E4-4BDE-BFD2-478D517569B5}" destId="{4EE6362E-A940-4E6E-89A5-FDFF77F3E62E}" srcOrd="0" destOrd="0" presId="urn:microsoft.com/office/officeart/2005/8/layout/hierarchy1"/>
    <dgm:cxn modelId="{F4E168D4-E21B-4D0A-B543-8B76A1D9C7C8}" srcId="{C501A4C5-51E4-4BDE-BFD2-478D517569B5}" destId="{CA2F2EA4-8FF6-4FB6-B90A-6E5F30A00AB2}" srcOrd="0" destOrd="0" parTransId="{8F294641-3FBA-466B-B686-68371A28DCE5}" sibTransId="{7DD63940-56D2-460A-88C6-D9EF94002199}"/>
    <dgm:cxn modelId="{1FACBFFC-1625-429E-A551-8D2946F608CD}" type="presParOf" srcId="{4EE6362E-A940-4E6E-89A5-FDFF77F3E62E}" destId="{FFCB728E-BE79-4125-880B-3ECB11A2DE59}" srcOrd="0" destOrd="0" presId="urn:microsoft.com/office/officeart/2005/8/layout/hierarchy1"/>
    <dgm:cxn modelId="{A438247D-D786-4062-A88D-54ECF32A2366}" type="presParOf" srcId="{FFCB728E-BE79-4125-880B-3ECB11A2DE59}" destId="{BC67E60B-EDDE-4E91-A6FE-592B4010D9F1}" srcOrd="0" destOrd="0" presId="urn:microsoft.com/office/officeart/2005/8/layout/hierarchy1"/>
    <dgm:cxn modelId="{E7A49957-CDA8-431B-924A-DAC8717968BC}" type="presParOf" srcId="{BC67E60B-EDDE-4E91-A6FE-592B4010D9F1}" destId="{DBAC7B38-B2A2-4646-9209-4ED749146A90}" srcOrd="0" destOrd="0" presId="urn:microsoft.com/office/officeart/2005/8/layout/hierarchy1"/>
    <dgm:cxn modelId="{8224A99C-C848-46F0-A4CC-92791410B665}" type="presParOf" srcId="{BC67E60B-EDDE-4E91-A6FE-592B4010D9F1}" destId="{06899593-66AD-424F-BDFD-B82968CA6E84}" srcOrd="1" destOrd="0" presId="urn:microsoft.com/office/officeart/2005/8/layout/hierarchy1"/>
    <dgm:cxn modelId="{B164B637-14DD-4EF7-A8C4-4E2E225FF807}" type="presParOf" srcId="{FFCB728E-BE79-4125-880B-3ECB11A2DE59}" destId="{D04065C4-A093-43C9-BD95-1E322B801367}" srcOrd="1" destOrd="0" presId="urn:microsoft.com/office/officeart/2005/8/layout/hierarchy1"/>
    <dgm:cxn modelId="{391B9582-7800-4F97-A097-5E3E518A2415}" type="presParOf" srcId="{4EE6362E-A940-4E6E-89A5-FDFF77F3E62E}" destId="{EADB0E87-3D2F-4E15-904E-3246145A3D9C}" srcOrd="1" destOrd="0" presId="urn:microsoft.com/office/officeart/2005/8/layout/hierarchy1"/>
    <dgm:cxn modelId="{A58D557A-39D3-4C43-8547-239DDCBCE72A}" type="presParOf" srcId="{EADB0E87-3D2F-4E15-904E-3246145A3D9C}" destId="{8E9F1581-C112-43A0-8B50-2F0543D06BFD}" srcOrd="0" destOrd="0" presId="urn:microsoft.com/office/officeart/2005/8/layout/hierarchy1"/>
    <dgm:cxn modelId="{DD336864-7EBA-41C4-8285-BE17FD15B960}" type="presParOf" srcId="{8E9F1581-C112-43A0-8B50-2F0543D06BFD}" destId="{9C3370EF-46EC-4594-9CC5-FE05019E4191}" srcOrd="0" destOrd="0" presId="urn:microsoft.com/office/officeart/2005/8/layout/hierarchy1"/>
    <dgm:cxn modelId="{12C7A89E-780E-47AD-8F7F-EF56CB29AF04}" type="presParOf" srcId="{8E9F1581-C112-43A0-8B50-2F0543D06BFD}" destId="{BFAEB7AF-EF6E-4FEE-9EA1-B35B78371A8C}" srcOrd="1" destOrd="0" presId="urn:microsoft.com/office/officeart/2005/8/layout/hierarchy1"/>
    <dgm:cxn modelId="{F690931A-2445-4AE5-B37D-74CC5BEDD134}" type="presParOf" srcId="{EADB0E87-3D2F-4E15-904E-3246145A3D9C}" destId="{598BE19E-8459-4F93-B721-59CEF0AF6015}" srcOrd="1" destOrd="0" presId="urn:microsoft.com/office/officeart/2005/8/layout/hierarchy1"/>
    <dgm:cxn modelId="{D1422C25-B770-4DFE-8D8C-DA71C250A12B}" type="presParOf" srcId="{4EE6362E-A940-4E6E-89A5-FDFF77F3E62E}" destId="{7E7EC4EB-BD15-4409-9B8D-E1348140D9BE}" srcOrd="2" destOrd="0" presId="urn:microsoft.com/office/officeart/2005/8/layout/hierarchy1"/>
    <dgm:cxn modelId="{20CC017F-81BB-4024-BD7C-A69AC46E7554}" type="presParOf" srcId="{7E7EC4EB-BD15-4409-9B8D-E1348140D9BE}" destId="{F6FFF508-1E53-4792-9E9B-FEB52420ACBA}" srcOrd="0" destOrd="0" presId="urn:microsoft.com/office/officeart/2005/8/layout/hierarchy1"/>
    <dgm:cxn modelId="{1028DC23-5C55-4ADD-B647-9E39C6E395F8}" type="presParOf" srcId="{F6FFF508-1E53-4792-9E9B-FEB52420ACBA}" destId="{452C42EA-D255-4F88-9389-E88F7655441E}" srcOrd="0" destOrd="0" presId="urn:microsoft.com/office/officeart/2005/8/layout/hierarchy1"/>
    <dgm:cxn modelId="{E1F78BC7-79E9-491E-98A1-E013D19D0B2F}" type="presParOf" srcId="{F6FFF508-1E53-4792-9E9B-FEB52420ACBA}" destId="{8AB6770D-4690-4FEF-B071-448ED97EE2A6}" srcOrd="1" destOrd="0" presId="urn:microsoft.com/office/officeart/2005/8/layout/hierarchy1"/>
    <dgm:cxn modelId="{1834E86E-E7CC-4A0B-8BCF-C1803F01358E}" type="presParOf" srcId="{7E7EC4EB-BD15-4409-9B8D-E1348140D9BE}" destId="{10DE6CB3-13B4-47DC-BEE0-1530404C33DF}"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A0103-936B-48B4-92A2-0DE8340A6DF6}">
      <dsp:nvSpPr>
        <dsp:cNvPr id="0" name=""/>
        <dsp:cNvSpPr/>
      </dsp:nvSpPr>
      <dsp:spPr>
        <a:xfrm>
          <a:off x="291221" y="1395"/>
          <a:ext cx="2010284" cy="1206170"/>
        </a:xfrm>
        <a:prstGeom prst="rect">
          <a:avLst/>
        </a:prstGeom>
        <a:gradFill rotWithShape="0">
          <a:gsLst>
            <a:gs pos="0">
              <a:schemeClr val="accent2">
                <a:hueOff val="0"/>
                <a:satOff val="0"/>
                <a:lum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Verdana" panose="020B0604030504040204" pitchFamily="34" charset="0"/>
              <a:ea typeface="Verdana" panose="020B0604030504040204" pitchFamily="34" charset="0"/>
            </a:rPr>
            <a:t>Know what happens after you have submitted your appeal</a:t>
          </a:r>
          <a:endParaRPr lang="en-US" sz="1600" kern="1200" dirty="0">
            <a:latin typeface="Verdana" panose="020B0604030504040204" pitchFamily="34" charset="0"/>
            <a:ea typeface="Verdana" panose="020B0604030504040204" pitchFamily="34" charset="0"/>
          </a:endParaRPr>
        </a:p>
      </dsp:txBody>
      <dsp:txXfrm>
        <a:off x="291221" y="1395"/>
        <a:ext cx="2010284" cy="1206170"/>
      </dsp:txXfrm>
    </dsp:sp>
    <dsp:sp modelId="{19F346C8-01CD-4C1A-B677-8EF6FA8A6E83}">
      <dsp:nvSpPr>
        <dsp:cNvPr id="0" name=""/>
        <dsp:cNvSpPr/>
      </dsp:nvSpPr>
      <dsp:spPr>
        <a:xfrm>
          <a:off x="2502534" y="1395"/>
          <a:ext cx="2010284" cy="1206170"/>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Verdana" panose="020B0604030504040204" pitchFamily="34" charset="0"/>
              <a:ea typeface="Verdana" panose="020B0604030504040204" pitchFamily="34" charset="0"/>
            </a:rPr>
            <a:t>Understand the paperwork you will receive and what information you can submit</a:t>
          </a:r>
          <a:endParaRPr lang="en-US" sz="1600" kern="1200" dirty="0">
            <a:latin typeface="Verdana" panose="020B0604030504040204" pitchFamily="34" charset="0"/>
            <a:ea typeface="Verdana" panose="020B0604030504040204" pitchFamily="34" charset="0"/>
          </a:endParaRPr>
        </a:p>
      </dsp:txBody>
      <dsp:txXfrm>
        <a:off x="2502534" y="1395"/>
        <a:ext cx="2010284" cy="1206170"/>
      </dsp:txXfrm>
    </dsp:sp>
    <dsp:sp modelId="{DF0563D2-2F1F-4D29-A507-16702703943C}">
      <dsp:nvSpPr>
        <dsp:cNvPr id="0" name=""/>
        <dsp:cNvSpPr/>
      </dsp:nvSpPr>
      <dsp:spPr>
        <a:xfrm>
          <a:off x="291221" y="1408594"/>
          <a:ext cx="2010284" cy="1206170"/>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Verdana" panose="020B0604030504040204" pitchFamily="34" charset="0"/>
              <a:ea typeface="Verdana" panose="020B0604030504040204" pitchFamily="34" charset="0"/>
            </a:rPr>
            <a:t>Know what happens at a hearing and afterwards</a:t>
          </a:r>
          <a:endParaRPr lang="en-US" sz="1600" kern="1200" dirty="0">
            <a:latin typeface="Verdana" panose="020B0604030504040204" pitchFamily="34" charset="0"/>
            <a:ea typeface="Verdana" panose="020B0604030504040204" pitchFamily="34" charset="0"/>
          </a:endParaRPr>
        </a:p>
      </dsp:txBody>
      <dsp:txXfrm>
        <a:off x="291221" y="1408594"/>
        <a:ext cx="2010284" cy="1206170"/>
      </dsp:txXfrm>
    </dsp:sp>
    <dsp:sp modelId="{C355BED2-8789-43D7-BD3C-6433EA5F80F1}">
      <dsp:nvSpPr>
        <dsp:cNvPr id="0" name=""/>
        <dsp:cNvSpPr/>
      </dsp:nvSpPr>
      <dsp:spPr>
        <a:xfrm>
          <a:off x="2502534" y="1408594"/>
          <a:ext cx="2010284" cy="1206170"/>
        </a:xfrm>
        <a:prstGeom prst="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rPr>
            <a:t>Understand everyone’s role</a:t>
          </a:r>
        </a:p>
      </dsp:txBody>
      <dsp:txXfrm>
        <a:off x="2502534" y="1408594"/>
        <a:ext cx="2010284" cy="1206170"/>
      </dsp:txXfrm>
    </dsp:sp>
    <dsp:sp modelId="{1EDA6471-5871-4D39-912F-CBBA9EE239C7}">
      <dsp:nvSpPr>
        <dsp:cNvPr id="0" name=""/>
        <dsp:cNvSpPr/>
      </dsp:nvSpPr>
      <dsp:spPr>
        <a:xfrm>
          <a:off x="1396878" y="2815793"/>
          <a:ext cx="2010284" cy="1206170"/>
        </a:xfrm>
        <a:prstGeom prst="rect">
          <a:avLst/>
        </a:prstGeom>
        <a:solidFill>
          <a:srgbClr val="008EC6"/>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Verdana" panose="020B0604030504040204" pitchFamily="34" charset="0"/>
              <a:ea typeface="Verdana" panose="020B0604030504040204" pitchFamily="34" charset="0"/>
            </a:rPr>
            <a:t>Know where to go for further support</a:t>
          </a:r>
          <a:endParaRPr lang="en-US" sz="1600" kern="1200" dirty="0">
            <a:latin typeface="Verdana" panose="020B0604030504040204" pitchFamily="34" charset="0"/>
            <a:ea typeface="Verdana" panose="020B0604030504040204" pitchFamily="34" charset="0"/>
          </a:endParaRPr>
        </a:p>
      </dsp:txBody>
      <dsp:txXfrm>
        <a:off x="1396878" y="2815793"/>
        <a:ext cx="2010284" cy="1206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CD74B-910D-42D4-ACED-516D224AECF6}">
      <dsp:nvSpPr>
        <dsp:cNvPr id="0" name=""/>
        <dsp:cNvSpPr/>
      </dsp:nvSpPr>
      <dsp:spPr>
        <a:xfrm>
          <a:off x="0" y="44129"/>
          <a:ext cx="6797675" cy="834900"/>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39DA93B7-4783-4E4E-B241-F41921CA4E87}">
      <dsp:nvSpPr>
        <dsp:cNvPr id="0" name=""/>
        <dsp:cNvSpPr/>
      </dsp:nvSpPr>
      <dsp:spPr>
        <a:xfrm>
          <a:off x="252557" y="195020"/>
          <a:ext cx="459643" cy="459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3FE979-86BE-4192-BC74-117D8246D3B0}">
      <dsp:nvSpPr>
        <dsp:cNvPr id="0" name=""/>
        <dsp:cNvSpPr/>
      </dsp:nvSpPr>
      <dsp:spPr>
        <a:xfrm>
          <a:off x="964758" y="7168"/>
          <a:ext cx="5774967"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89000">
            <a:lnSpc>
              <a:spcPct val="90000"/>
            </a:lnSpc>
            <a:spcBef>
              <a:spcPct val="0"/>
            </a:spcBef>
            <a:spcAft>
              <a:spcPct val="35000"/>
            </a:spcAft>
            <a:buNone/>
          </a:pPr>
          <a:r>
            <a:rPr lang="en-GB" sz="2000" kern="1200">
              <a:solidFill>
                <a:srgbClr val="008EC6"/>
              </a:solidFill>
              <a:latin typeface="Verdana" panose="020B0604030504040204" pitchFamily="34" charset="0"/>
              <a:ea typeface="Verdana" panose="020B0604030504040204" pitchFamily="34" charset="0"/>
            </a:rPr>
            <a:t>Index what you send</a:t>
          </a:r>
          <a:endParaRPr lang="en-US" sz="2000" kern="1200" dirty="0">
            <a:solidFill>
              <a:srgbClr val="008EC6"/>
            </a:solidFill>
            <a:latin typeface="Verdana" panose="020B0604030504040204" pitchFamily="34" charset="0"/>
            <a:ea typeface="Verdana" panose="020B0604030504040204" pitchFamily="34" charset="0"/>
          </a:endParaRPr>
        </a:p>
      </dsp:txBody>
      <dsp:txXfrm>
        <a:off x="964758" y="7168"/>
        <a:ext cx="5774967" cy="939262"/>
      </dsp:txXfrm>
    </dsp:sp>
    <dsp:sp modelId="{8AE29F61-E9BB-4394-AC07-6F86EEBA62A2}">
      <dsp:nvSpPr>
        <dsp:cNvPr id="0" name=""/>
        <dsp:cNvSpPr/>
      </dsp:nvSpPr>
      <dsp:spPr>
        <a:xfrm>
          <a:off x="0" y="1181246"/>
          <a:ext cx="6797675" cy="834900"/>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CA20B50B-6F15-4454-96BA-7D6FEF10A743}">
      <dsp:nvSpPr>
        <dsp:cNvPr id="0" name=""/>
        <dsp:cNvSpPr/>
      </dsp:nvSpPr>
      <dsp:spPr>
        <a:xfrm>
          <a:off x="252557" y="1369099"/>
          <a:ext cx="459643" cy="459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A179FB-349F-450A-8551-54763DD2FA98}">
      <dsp:nvSpPr>
        <dsp:cNvPr id="0" name=""/>
        <dsp:cNvSpPr/>
      </dsp:nvSpPr>
      <dsp:spPr>
        <a:xfrm>
          <a:off x="964758" y="1181246"/>
          <a:ext cx="5774967"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89000">
            <a:lnSpc>
              <a:spcPct val="90000"/>
            </a:lnSpc>
            <a:spcBef>
              <a:spcPct val="0"/>
            </a:spcBef>
            <a:spcAft>
              <a:spcPct val="35000"/>
            </a:spcAft>
            <a:buNone/>
          </a:pPr>
          <a:r>
            <a:rPr lang="en-GB" sz="2000" kern="1200">
              <a:solidFill>
                <a:srgbClr val="008EC6"/>
              </a:solidFill>
              <a:latin typeface="Verdana" panose="020B0604030504040204" pitchFamily="34" charset="0"/>
              <a:ea typeface="Verdana" panose="020B0604030504040204" pitchFamily="34" charset="0"/>
            </a:rPr>
            <a:t>Send in a chronology</a:t>
          </a:r>
          <a:endParaRPr lang="en-US" sz="2000" kern="1200" dirty="0">
            <a:solidFill>
              <a:srgbClr val="008EC6"/>
            </a:solidFill>
            <a:latin typeface="Verdana" panose="020B0604030504040204" pitchFamily="34" charset="0"/>
            <a:ea typeface="Verdana" panose="020B0604030504040204" pitchFamily="34" charset="0"/>
          </a:endParaRPr>
        </a:p>
      </dsp:txBody>
      <dsp:txXfrm>
        <a:off x="964758" y="1181246"/>
        <a:ext cx="5774967" cy="939262"/>
      </dsp:txXfrm>
    </dsp:sp>
    <dsp:sp modelId="{369A7F27-2BEC-42D5-A47C-471CFC176FF6}">
      <dsp:nvSpPr>
        <dsp:cNvPr id="0" name=""/>
        <dsp:cNvSpPr/>
      </dsp:nvSpPr>
      <dsp:spPr>
        <a:xfrm>
          <a:off x="0" y="2355324"/>
          <a:ext cx="6797675" cy="834900"/>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98AC3E18-4A1C-4653-BF94-E43EABC2C0F0}">
      <dsp:nvSpPr>
        <dsp:cNvPr id="0" name=""/>
        <dsp:cNvSpPr/>
      </dsp:nvSpPr>
      <dsp:spPr>
        <a:xfrm>
          <a:off x="252557" y="2543177"/>
          <a:ext cx="459643" cy="459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316C7D-A7DD-4A8F-8305-DC4A15697BA1}">
      <dsp:nvSpPr>
        <dsp:cNvPr id="0" name=""/>
        <dsp:cNvSpPr/>
      </dsp:nvSpPr>
      <dsp:spPr>
        <a:xfrm>
          <a:off x="964758" y="2355324"/>
          <a:ext cx="5774967"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89000">
            <a:lnSpc>
              <a:spcPct val="90000"/>
            </a:lnSpc>
            <a:spcBef>
              <a:spcPct val="0"/>
            </a:spcBef>
            <a:spcAft>
              <a:spcPct val="35000"/>
            </a:spcAft>
            <a:buNone/>
          </a:pPr>
          <a:r>
            <a:rPr lang="en-GB" sz="2000" kern="1200">
              <a:solidFill>
                <a:srgbClr val="008EC6"/>
              </a:solidFill>
              <a:latin typeface="Verdana" panose="020B0604030504040204" pitchFamily="34" charset="0"/>
              <a:ea typeface="Verdana" panose="020B0604030504040204" pitchFamily="34" charset="0"/>
            </a:rPr>
            <a:t>Only send in photocopies</a:t>
          </a:r>
          <a:endParaRPr lang="en-US" sz="2000" kern="1200" dirty="0">
            <a:solidFill>
              <a:srgbClr val="008EC6"/>
            </a:solidFill>
            <a:latin typeface="Verdana" panose="020B0604030504040204" pitchFamily="34" charset="0"/>
            <a:ea typeface="Verdana" panose="020B0604030504040204" pitchFamily="34" charset="0"/>
          </a:endParaRPr>
        </a:p>
      </dsp:txBody>
      <dsp:txXfrm>
        <a:off x="964758" y="2355324"/>
        <a:ext cx="5774967" cy="939262"/>
      </dsp:txXfrm>
    </dsp:sp>
    <dsp:sp modelId="{0EDDF2E3-3EB0-42A9-A967-94B4A75AD584}">
      <dsp:nvSpPr>
        <dsp:cNvPr id="0" name=""/>
        <dsp:cNvSpPr/>
      </dsp:nvSpPr>
      <dsp:spPr>
        <a:xfrm>
          <a:off x="0" y="3529402"/>
          <a:ext cx="6797675" cy="834900"/>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9312C967-1580-4874-97C2-F4A962BFE699}">
      <dsp:nvSpPr>
        <dsp:cNvPr id="0" name=""/>
        <dsp:cNvSpPr/>
      </dsp:nvSpPr>
      <dsp:spPr>
        <a:xfrm>
          <a:off x="252557" y="3717255"/>
          <a:ext cx="459643" cy="4591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313CDF-6D64-4B5D-B17A-4E1B330AF564}">
      <dsp:nvSpPr>
        <dsp:cNvPr id="0" name=""/>
        <dsp:cNvSpPr/>
      </dsp:nvSpPr>
      <dsp:spPr>
        <a:xfrm>
          <a:off x="964758" y="3529402"/>
          <a:ext cx="5774967"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89000">
            <a:lnSpc>
              <a:spcPct val="90000"/>
            </a:lnSpc>
            <a:spcBef>
              <a:spcPct val="0"/>
            </a:spcBef>
            <a:spcAft>
              <a:spcPct val="35000"/>
            </a:spcAft>
            <a:buNone/>
          </a:pPr>
          <a:r>
            <a:rPr lang="en-GB" sz="2000" kern="1200" dirty="0">
              <a:solidFill>
                <a:srgbClr val="008EC6"/>
              </a:solidFill>
              <a:latin typeface="Verdana" panose="020B0604030504040204" pitchFamily="34" charset="0"/>
              <a:ea typeface="Verdana" panose="020B0604030504040204" pitchFamily="34" charset="0"/>
            </a:rPr>
            <a:t>When the LA respond – you can make a response to their arguments – send this to LA and SEND tribunal</a:t>
          </a:r>
          <a:endParaRPr lang="en-US" sz="2000" kern="1200" dirty="0">
            <a:solidFill>
              <a:srgbClr val="008EC6"/>
            </a:solidFill>
            <a:latin typeface="Verdana" panose="020B0604030504040204" pitchFamily="34" charset="0"/>
            <a:ea typeface="Verdana" panose="020B0604030504040204" pitchFamily="34" charset="0"/>
          </a:endParaRPr>
        </a:p>
      </dsp:txBody>
      <dsp:txXfrm>
        <a:off x="964758" y="3529402"/>
        <a:ext cx="5774967" cy="939262"/>
      </dsp:txXfrm>
    </dsp:sp>
    <dsp:sp modelId="{FE4595DA-2EF4-4CBB-AD98-3929C3606B37}">
      <dsp:nvSpPr>
        <dsp:cNvPr id="0" name=""/>
        <dsp:cNvSpPr/>
      </dsp:nvSpPr>
      <dsp:spPr>
        <a:xfrm>
          <a:off x="0" y="4703481"/>
          <a:ext cx="6797675" cy="834900"/>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E59EA6F7-2EF1-4EAC-B644-D0F18578FA4B}">
      <dsp:nvSpPr>
        <dsp:cNvPr id="0" name=""/>
        <dsp:cNvSpPr/>
      </dsp:nvSpPr>
      <dsp:spPr>
        <a:xfrm>
          <a:off x="252557" y="4891333"/>
          <a:ext cx="459643" cy="4591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904593-1840-463A-895C-262AD3068F2C}">
      <dsp:nvSpPr>
        <dsp:cNvPr id="0" name=""/>
        <dsp:cNvSpPr/>
      </dsp:nvSpPr>
      <dsp:spPr>
        <a:xfrm>
          <a:off x="964758" y="4703481"/>
          <a:ext cx="5774967"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89000">
            <a:lnSpc>
              <a:spcPct val="90000"/>
            </a:lnSpc>
            <a:spcBef>
              <a:spcPct val="0"/>
            </a:spcBef>
            <a:spcAft>
              <a:spcPct val="35000"/>
            </a:spcAft>
            <a:buNone/>
          </a:pPr>
          <a:r>
            <a:rPr lang="en-GB" sz="2000" kern="1200" dirty="0">
              <a:solidFill>
                <a:srgbClr val="008EC6"/>
              </a:solidFill>
              <a:latin typeface="Verdana" panose="020B0604030504040204" pitchFamily="34" charset="0"/>
              <a:ea typeface="Verdana" panose="020B0604030504040204" pitchFamily="34" charset="0"/>
            </a:rPr>
            <a:t>Any evidence that you send to the tribunal you must also send to the LA – this is very important</a:t>
          </a:r>
          <a:endParaRPr lang="en-US" sz="2000" kern="1200" dirty="0">
            <a:solidFill>
              <a:srgbClr val="008EC6"/>
            </a:solidFill>
            <a:latin typeface="Verdana" panose="020B0604030504040204" pitchFamily="34" charset="0"/>
            <a:ea typeface="Verdana" panose="020B0604030504040204" pitchFamily="34" charset="0"/>
          </a:endParaRPr>
        </a:p>
      </dsp:txBody>
      <dsp:txXfrm>
        <a:off x="964758" y="4703481"/>
        <a:ext cx="5774967" cy="939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D9BD9-3189-4059-9747-FF0DF38F3DF9}">
      <dsp:nvSpPr>
        <dsp:cNvPr id="0" name=""/>
        <dsp:cNvSpPr/>
      </dsp:nvSpPr>
      <dsp:spPr>
        <a:xfrm>
          <a:off x="718289" y="76679"/>
          <a:ext cx="1955812" cy="1955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B1FC7C-EA0D-43BD-A598-FD4863D95276}">
      <dsp:nvSpPr>
        <dsp:cNvPr id="0" name=""/>
        <dsp:cNvSpPr/>
      </dsp:nvSpPr>
      <dsp:spPr>
        <a:xfrm>
          <a:off x="1135102" y="493492"/>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F8B9A1-50CD-45AC-B798-B75DE5E61361}">
      <dsp:nvSpPr>
        <dsp:cNvPr id="0" name=""/>
        <dsp:cNvSpPr/>
      </dsp:nvSpPr>
      <dsp:spPr>
        <a:xfrm>
          <a:off x="175247" y="2362201"/>
          <a:ext cx="320625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cap="none" dirty="0">
              <a:solidFill>
                <a:srgbClr val="008EC6"/>
              </a:solidFill>
              <a:latin typeface="Verdana" panose="020B0604030504040204" pitchFamily="34" charset="0"/>
              <a:ea typeface="Verdana" panose="020B0604030504040204" pitchFamily="34" charset="0"/>
            </a:rPr>
            <a:t>If either the local authority or parent/carer seeks to submit late evidence after the final evidence deadline, a copy of the evidence must be sent to the other party and to the tribunal</a:t>
          </a:r>
          <a:r>
            <a:rPr lang="en-GB" sz="1200" kern="1200" cap="none" dirty="0">
              <a:solidFill>
                <a:srgbClr val="008EC6"/>
              </a:solidFill>
            </a:rPr>
            <a:t>. </a:t>
          </a:r>
          <a:endParaRPr lang="en-US" sz="1200" kern="1200" cap="none" dirty="0">
            <a:solidFill>
              <a:srgbClr val="008EC6"/>
            </a:solidFill>
          </a:endParaRPr>
        </a:p>
      </dsp:txBody>
      <dsp:txXfrm>
        <a:off x="175247" y="2362201"/>
        <a:ext cx="3206250" cy="1305000"/>
      </dsp:txXfrm>
    </dsp:sp>
    <dsp:sp modelId="{74510FD7-8B09-460E-AF4F-1164F8702B2A}">
      <dsp:nvSpPr>
        <dsp:cNvPr id="0" name=""/>
        <dsp:cNvSpPr/>
      </dsp:nvSpPr>
      <dsp:spPr>
        <a:xfrm>
          <a:off x="4485633" y="76679"/>
          <a:ext cx="1955812" cy="1955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7B87A-728C-4C13-B89E-3805B957E4D9}">
      <dsp:nvSpPr>
        <dsp:cNvPr id="0" name=""/>
        <dsp:cNvSpPr/>
      </dsp:nvSpPr>
      <dsp:spPr>
        <a:xfrm>
          <a:off x="4902446" y="493492"/>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A8E57-D8E6-49EA-892D-54874F3CE8B3}">
      <dsp:nvSpPr>
        <dsp:cNvPr id="0" name=""/>
        <dsp:cNvSpPr/>
      </dsp:nvSpPr>
      <dsp:spPr>
        <a:xfrm>
          <a:off x="3829923" y="2438400"/>
          <a:ext cx="320625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cap="none" dirty="0">
              <a:solidFill>
                <a:srgbClr val="008EC6"/>
              </a:solidFill>
              <a:latin typeface="Verdana" panose="020B0604030504040204" pitchFamily="34" charset="0"/>
              <a:ea typeface="Verdana" panose="020B0604030504040204" pitchFamily="34" charset="0"/>
            </a:rPr>
            <a:t>The evidence will be considered at the final hearing</a:t>
          </a:r>
          <a:endParaRPr lang="en-US" sz="2800" kern="1200" cap="none" dirty="0">
            <a:solidFill>
              <a:srgbClr val="008EC6"/>
            </a:solidFill>
            <a:latin typeface="Verdana" panose="020B0604030504040204" pitchFamily="34" charset="0"/>
            <a:ea typeface="Verdana" panose="020B0604030504040204" pitchFamily="34" charset="0"/>
          </a:endParaRPr>
        </a:p>
      </dsp:txBody>
      <dsp:txXfrm>
        <a:off x="3829923" y="2438400"/>
        <a:ext cx="3206250" cy="1305000"/>
      </dsp:txXfrm>
    </dsp:sp>
    <dsp:sp modelId="{21771B57-9829-4592-9FA7-593F00F384E0}">
      <dsp:nvSpPr>
        <dsp:cNvPr id="0" name=""/>
        <dsp:cNvSpPr/>
      </dsp:nvSpPr>
      <dsp:spPr>
        <a:xfrm>
          <a:off x="8252977" y="76679"/>
          <a:ext cx="1955812" cy="1955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A24831-AA47-471A-9CF6-F8AF466B1127}">
      <dsp:nvSpPr>
        <dsp:cNvPr id="0" name=""/>
        <dsp:cNvSpPr/>
      </dsp:nvSpPr>
      <dsp:spPr>
        <a:xfrm>
          <a:off x="8669790" y="493492"/>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41A3CD-2965-4E83-943B-9980F31D0013}">
      <dsp:nvSpPr>
        <dsp:cNvPr id="0" name=""/>
        <dsp:cNvSpPr/>
      </dsp:nvSpPr>
      <dsp:spPr>
        <a:xfrm>
          <a:off x="7642860" y="2438400"/>
          <a:ext cx="320625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cap="none" dirty="0">
              <a:solidFill>
                <a:srgbClr val="008EC6"/>
              </a:solidFill>
              <a:latin typeface="Verdana" panose="020B0604030504040204" pitchFamily="34" charset="0"/>
              <a:ea typeface="Verdana" panose="020B0604030504040204" pitchFamily="34" charset="0"/>
            </a:rPr>
            <a:t>The tribunal </a:t>
          </a:r>
          <a:r>
            <a:rPr lang="en-GB" sz="1400" b="1" kern="1200" cap="none" dirty="0">
              <a:solidFill>
                <a:srgbClr val="008EC6"/>
              </a:solidFill>
              <a:latin typeface="Verdana" panose="020B0604030504040204" pitchFamily="34" charset="0"/>
              <a:ea typeface="Verdana" panose="020B0604030504040204" pitchFamily="34" charset="0"/>
            </a:rPr>
            <a:t>do not </a:t>
          </a:r>
          <a:r>
            <a:rPr lang="en-GB" sz="1400" kern="1200" cap="none" dirty="0">
              <a:solidFill>
                <a:srgbClr val="008EC6"/>
              </a:solidFill>
              <a:latin typeface="Verdana" panose="020B0604030504040204" pitchFamily="34" charset="0"/>
              <a:ea typeface="Verdana" panose="020B0604030504040204" pitchFamily="34" charset="0"/>
            </a:rPr>
            <a:t>have to accept late evidence</a:t>
          </a:r>
          <a:endParaRPr lang="en-US" sz="1400" kern="1200" cap="none" dirty="0">
            <a:solidFill>
              <a:srgbClr val="008EC6"/>
            </a:solidFill>
            <a:latin typeface="Verdana" panose="020B0604030504040204" pitchFamily="34" charset="0"/>
            <a:ea typeface="Verdana" panose="020B0604030504040204" pitchFamily="34" charset="0"/>
          </a:endParaRPr>
        </a:p>
      </dsp:txBody>
      <dsp:txXfrm>
        <a:off x="7642860" y="2438400"/>
        <a:ext cx="3206250" cy="130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C4BB6-55F3-4005-893D-C1F6104CFEB3}">
      <dsp:nvSpPr>
        <dsp:cNvPr id="0" name=""/>
        <dsp:cNvSpPr/>
      </dsp:nvSpPr>
      <dsp:spPr>
        <a:xfrm>
          <a:off x="-152565" y="0"/>
          <a:ext cx="8656983" cy="83293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Verdana" panose="020B0604030504040204" pitchFamily="34" charset="0"/>
              <a:ea typeface="Verdana" panose="020B0604030504040204" pitchFamily="34" charset="0"/>
            </a:rPr>
            <a:t>Tribunal normally limit the number of witnesses to 3</a:t>
          </a:r>
          <a:endParaRPr lang="en-US" sz="2200" kern="1200" dirty="0">
            <a:latin typeface="Verdana" panose="020B0604030504040204" pitchFamily="34" charset="0"/>
            <a:ea typeface="Verdana" panose="020B0604030504040204" pitchFamily="34" charset="0"/>
          </a:endParaRPr>
        </a:p>
      </dsp:txBody>
      <dsp:txXfrm>
        <a:off x="-128169" y="24396"/>
        <a:ext cx="7617992" cy="784145"/>
      </dsp:txXfrm>
    </dsp:sp>
    <dsp:sp modelId="{B15C1029-49AA-4767-A902-4C9BF67698EF}">
      <dsp:nvSpPr>
        <dsp:cNvPr id="0" name=""/>
        <dsp:cNvSpPr/>
      </dsp:nvSpPr>
      <dsp:spPr>
        <a:xfrm>
          <a:off x="509639" y="984380"/>
          <a:ext cx="8680399" cy="83293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Verdana" panose="020B0604030504040204" pitchFamily="34" charset="0"/>
              <a:ea typeface="Verdana" panose="020B0604030504040204" pitchFamily="34" charset="0"/>
            </a:rPr>
            <a:t>Witnesses need to be able to help prove a point that you are relying on</a:t>
          </a:r>
          <a:endParaRPr lang="en-US" sz="2200" kern="1200" dirty="0">
            <a:latin typeface="Verdana" panose="020B0604030504040204" pitchFamily="34" charset="0"/>
            <a:ea typeface="Verdana" panose="020B0604030504040204" pitchFamily="34" charset="0"/>
          </a:endParaRPr>
        </a:p>
      </dsp:txBody>
      <dsp:txXfrm>
        <a:off x="534035" y="1008776"/>
        <a:ext cx="7320578" cy="784145"/>
      </dsp:txXfrm>
    </dsp:sp>
    <dsp:sp modelId="{3F148B9A-2D8B-4879-A3DA-D4C2CF3DCE50}">
      <dsp:nvSpPr>
        <dsp:cNvPr id="0" name=""/>
        <dsp:cNvSpPr/>
      </dsp:nvSpPr>
      <dsp:spPr>
        <a:xfrm>
          <a:off x="1490333" y="1968761"/>
          <a:ext cx="8046720" cy="83293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Verdana" panose="020B0604030504040204" pitchFamily="34" charset="0"/>
              <a:ea typeface="Verdana" panose="020B0604030504040204" pitchFamily="34" charset="0"/>
            </a:rPr>
            <a:t>You can ask a witness to be summonsed by the tribunal</a:t>
          </a:r>
          <a:endParaRPr lang="en-US" sz="2200" kern="1200" dirty="0">
            <a:latin typeface="Verdana" panose="020B0604030504040204" pitchFamily="34" charset="0"/>
            <a:ea typeface="Verdana" panose="020B0604030504040204" pitchFamily="34" charset="0"/>
          </a:endParaRPr>
        </a:p>
      </dsp:txBody>
      <dsp:txXfrm>
        <a:off x="1514729" y="1993157"/>
        <a:ext cx="6792664" cy="784145"/>
      </dsp:txXfrm>
    </dsp:sp>
    <dsp:sp modelId="{E5F4918B-48B3-4036-BF6D-4EE99AF75E68}">
      <dsp:nvSpPr>
        <dsp:cNvPr id="0" name=""/>
        <dsp:cNvSpPr/>
      </dsp:nvSpPr>
      <dsp:spPr>
        <a:xfrm>
          <a:off x="2164245" y="2953142"/>
          <a:ext cx="8046720" cy="832937"/>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Verdana" panose="020B0604030504040204" pitchFamily="34" charset="0"/>
              <a:ea typeface="Verdana" panose="020B0604030504040204" pitchFamily="34" charset="0"/>
            </a:rPr>
            <a:t>The summons is sent to parent/YP to serve to the witness</a:t>
          </a:r>
          <a:endParaRPr lang="en-US" sz="2200" kern="1200" dirty="0">
            <a:latin typeface="Verdana" panose="020B0604030504040204" pitchFamily="34" charset="0"/>
            <a:ea typeface="Verdana" panose="020B0604030504040204" pitchFamily="34" charset="0"/>
          </a:endParaRPr>
        </a:p>
      </dsp:txBody>
      <dsp:txXfrm>
        <a:off x="2188641" y="2977538"/>
        <a:ext cx="6782605" cy="784145"/>
      </dsp:txXfrm>
    </dsp:sp>
    <dsp:sp modelId="{84354B49-08C3-4B6C-9D66-18C38F331BB4}">
      <dsp:nvSpPr>
        <dsp:cNvPr id="0" name=""/>
        <dsp:cNvSpPr/>
      </dsp:nvSpPr>
      <dsp:spPr>
        <a:xfrm>
          <a:off x="7657876" y="637954"/>
          <a:ext cx="541409" cy="5414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779693" y="637954"/>
        <a:ext cx="297775" cy="407410"/>
      </dsp:txXfrm>
    </dsp:sp>
    <dsp:sp modelId="{D3462A26-5DF0-4BBF-BFC1-42F93B359A07}">
      <dsp:nvSpPr>
        <dsp:cNvPr id="0" name=""/>
        <dsp:cNvSpPr/>
      </dsp:nvSpPr>
      <dsp:spPr>
        <a:xfrm>
          <a:off x="8331789" y="1622335"/>
          <a:ext cx="541409" cy="54140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453606" y="1622335"/>
        <a:ext cx="297775" cy="407410"/>
      </dsp:txXfrm>
    </dsp:sp>
    <dsp:sp modelId="{0BE7FEF7-7060-44C6-AF61-FFD702766B92}">
      <dsp:nvSpPr>
        <dsp:cNvPr id="0" name=""/>
        <dsp:cNvSpPr/>
      </dsp:nvSpPr>
      <dsp:spPr>
        <a:xfrm>
          <a:off x="8995643" y="2606716"/>
          <a:ext cx="541409" cy="541409"/>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117460" y="2606716"/>
        <a:ext cx="297775" cy="4074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49BD7-3D56-4461-A26C-D6F73B238D9F}">
      <dsp:nvSpPr>
        <dsp:cNvPr id="0" name=""/>
        <dsp:cNvSpPr/>
      </dsp:nvSpPr>
      <dsp:spPr>
        <a:xfrm>
          <a:off x="0" y="0"/>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240AAB-91CF-4EAD-9B38-CD596E9619BF}">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solidFill>
                <a:srgbClr val="008EC6"/>
              </a:solidFill>
              <a:latin typeface="Verdana" panose="020B0604030504040204" pitchFamily="34" charset="0"/>
              <a:ea typeface="Verdana" panose="020B0604030504040204" pitchFamily="34" charset="0"/>
            </a:rPr>
            <a:t>Way of receiving directions</a:t>
          </a:r>
          <a:endParaRPr lang="en-US" sz="2800" kern="1200" dirty="0">
            <a:solidFill>
              <a:srgbClr val="008EC6"/>
            </a:solidFill>
            <a:latin typeface="Verdana" panose="020B0604030504040204" pitchFamily="34" charset="0"/>
            <a:ea typeface="Verdana" panose="020B0604030504040204" pitchFamily="34" charset="0"/>
          </a:endParaRPr>
        </a:p>
      </dsp:txBody>
      <dsp:txXfrm>
        <a:off x="0" y="0"/>
        <a:ext cx="6797675" cy="1412477"/>
      </dsp:txXfrm>
    </dsp:sp>
    <dsp:sp modelId="{D3A574EE-90B6-4DA7-B6DC-04B524EB6E31}">
      <dsp:nvSpPr>
        <dsp:cNvPr id="0" name=""/>
        <dsp:cNvSpPr/>
      </dsp:nvSpPr>
      <dsp:spPr>
        <a:xfrm>
          <a:off x="0" y="1412478"/>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46657-CD57-4571-86C7-037F5BEF4340}">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solidFill>
                <a:srgbClr val="008EC6"/>
              </a:solidFill>
              <a:latin typeface="Verdana" panose="020B0604030504040204" pitchFamily="34" charset="0"/>
              <a:ea typeface="Verdana" panose="020B0604030504040204" pitchFamily="34" charset="0"/>
            </a:rPr>
            <a:t>It is not a final hearing</a:t>
          </a:r>
          <a:endParaRPr lang="en-US" sz="2800" kern="1200" dirty="0">
            <a:solidFill>
              <a:srgbClr val="008EC6"/>
            </a:solidFill>
            <a:latin typeface="Verdana" panose="020B0604030504040204" pitchFamily="34" charset="0"/>
            <a:ea typeface="Verdana" panose="020B0604030504040204" pitchFamily="34" charset="0"/>
          </a:endParaRPr>
        </a:p>
      </dsp:txBody>
      <dsp:txXfrm>
        <a:off x="0" y="1412477"/>
        <a:ext cx="6797675" cy="1412477"/>
      </dsp:txXfrm>
    </dsp:sp>
    <dsp:sp modelId="{5F9608B1-B3C1-4D1A-9811-8088D34982AB}">
      <dsp:nvSpPr>
        <dsp:cNvPr id="0" name=""/>
        <dsp:cNvSpPr/>
      </dsp:nvSpPr>
      <dsp:spPr>
        <a:xfrm>
          <a:off x="0" y="2824956"/>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A7E00A-5CA9-4EEB-B9B3-29061D8FA246}">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solidFill>
                <a:srgbClr val="008EC6"/>
              </a:solidFill>
              <a:latin typeface="Verdana" panose="020B0604030504040204" pitchFamily="34" charset="0"/>
              <a:ea typeface="Verdana" panose="020B0604030504040204" pitchFamily="34" charset="0"/>
            </a:rPr>
            <a:t>Lasts approximately 30 minutes</a:t>
          </a:r>
          <a:endParaRPr lang="en-US" sz="2800" kern="1200" dirty="0">
            <a:solidFill>
              <a:srgbClr val="008EC6"/>
            </a:solidFill>
            <a:latin typeface="Verdana" panose="020B0604030504040204" pitchFamily="34" charset="0"/>
            <a:ea typeface="Verdana" panose="020B0604030504040204" pitchFamily="34" charset="0"/>
          </a:endParaRPr>
        </a:p>
      </dsp:txBody>
      <dsp:txXfrm>
        <a:off x="0" y="2824955"/>
        <a:ext cx="6797675" cy="1412477"/>
      </dsp:txXfrm>
    </dsp:sp>
    <dsp:sp modelId="{A26CC9B3-3735-4F25-A1E2-CB02BF346C84}">
      <dsp:nvSpPr>
        <dsp:cNvPr id="0" name=""/>
        <dsp:cNvSpPr/>
      </dsp:nvSpPr>
      <dsp:spPr>
        <a:xfrm>
          <a:off x="0" y="4237434"/>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234966-64AF-4566-BEC4-6CD5033FA2CD}">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solidFill>
                <a:srgbClr val="008EC6"/>
              </a:solidFill>
              <a:latin typeface="Verdana" panose="020B0604030504040204" pitchFamily="34" charset="0"/>
              <a:ea typeface="Verdana" panose="020B0604030504040204" pitchFamily="34" charset="0"/>
            </a:rPr>
            <a:t>You or the LA can seek a telephone case management hearing</a:t>
          </a:r>
          <a:endParaRPr lang="en-US" sz="2800" kern="1200" dirty="0">
            <a:solidFill>
              <a:srgbClr val="008EC6"/>
            </a:solidFill>
            <a:latin typeface="Verdana" panose="020B0604030504040204" pitchFamily="34" charset="0"/>
            <a:ea typeface="Verdana" panose="020B0604030504040204" pitchFamily="34" charset="0"/>
          </a:endParaRPr>
        </a:p>
      </dsp:txBody>
      <dsp:txXfrm>
        <a:off x="0" y="4237433"/>
        <a:ext cx="6797675" cy="1412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C7B38-B2A2-4646-9209-4ED749146A90}">
      <dsp:nvSpPr>
        <dsp:cNvPr id="0" name=""/>
        <dsp:cNvSpPr/>
      </dsp:nvSpPr>
      <dsp:spPr>
        <a:xfrm>
          <a:off x="0" y="845551"/>
          <a:ext cx="2828924" cy="1796367"/>
        </a:xfrm>
        <a:prstGeom prst="roundRect">
          <a:avLst>
            <a:gd name="adj" fmla="val 10000"/>
          </a:avLst>
        </a:prstGeom>
        <a:solidFill>
          <a:srgbClr val="F7AD3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99593-66AD-424F-BDFD-B82968CA6E84}">
      <dsp:nvSpPr>
        <dsp:cNvPr id="0" name=""/>
        <dsp:cNvSpPr/>
      </dsp:nvSpPr>
      <dsp:spPr>
        <a:xfrm>
          <a:off x="31432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rgbClr val="F7AD3F"/>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008EC6"/>
              </a:solidFill>
              <a:latin typeface="Verdana" panose="020B0604030504040204" pitchFamily="34" charset="0"/>
              <a:ea typeface="Verdana" panose="020B0604030504040204" pitchFamily="34" charset="0"/>
            </a:rPr>
            <a:t>Children and YP views taken before the hearing.</a:t>
          </a:r>
          <a:endParaRPr lang="en-US" sz="2600" kern="1200" dirty="0">
            <a:solidFill>
              <a:srgbClr val="008EC6"/>
            </a:solidFill>
            <a:latin typeface="Verdana" panose="020B0604030504040204" pitchFamily="34" charset="0"/>
            <a:ea typeface="Verdana" panose="020B0604030504040204" pitchFamily="34" charset="0"/>
          </a:endParaRPr>
        </a:p>
      </dsp:txBody>
      <dsp:txXfrm>
        <a:off x="366939" y="1196774"/>
        <a:ext cx="2723696" cy="1691139"/>
      </dsp:txXfrm>
    </dsp:sp>
    <dsp:sp modelId="{9C3370EF-46EC-4594-9CC5-FE05019E4191}">
      <dsp:nvSpPr>
        <dsp:cNvPr id="0" name=""/>
        <dsp:cNvSpPr/>
      </dsp:nvSpPr>
      <dsp:spPr>
        <a:xfrm>
          <a:off x="3457574" y="845551"/>
          <a:ext cx="2828924" cy="1796367"/>
        </a:xfrm>
        <a:prstGeom prst="roundRect">
          <a:avLst>
            <a:gd name="adj" fmla="val 10000"/>
          </a:avLst>
        </a:prstGeom>
        <a:solidFill>
          <a:srgbClr val="38B249"/>
        </a:solidFill>
        <a:ln w="15875" cap="flat" cmpd="sng" algn="ctr">
          <a:solidFill>
            <a:srgbClr val="38B249"/>
          </a:solidFill>
          <a:prstDash val="solid"/>
        </a:ln>
        <a:effectLst/>
      </dsp:spPr>
      <dsp:style>
        <a:lnRef idx="2">
          <a:scrgbClr r="0" g="0" b="0"/>
        </a:lnRef>
        <a:fillRef idx="1">
          <a:scrgbClr r="0" g="0" b="0"/>
        </a:fillRef>
        <a:effectRef idx="0">
          <a:scrgbClr r="0" g="0" b="0"/>
        </a:effectRef>
        <a:fontRef idx="minor">
          <a:schemeClr val="lt1"/>
        </a:fontRef>
      </dsp:style>
    </dsp:sp>
    <dsp:sp modelId="{BFAEB7AF-EF6E-4FEE-9EA1-B35B78371A8C}">
      <dsp:nvSpPr>
        <dsp:cNvPr id="0" name=""/>
        <dsp:cNvSpPr/>
      </dsp:nvSpPr>
      <dsp:spPr>
        <a:xfrm>
          <a:off x="3771899"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rgbClr val="38B249"/>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008EC6"/>
              </a:solidFill>
              <a:latin typeface="Verdana" panose="020B0604030504040204" pitchFamily="34" charset="0"/>
              <a:ea typeface="Verdana" panose="020B0604030504040204" pitchFamily="34" charset="0"/>
            </a:rPr>
            <a:t>Children cannot stay for the full hearing </a:t>
          </a:r>
          <a:endParaRPr lang="en-US" sz="2600" kern="1200" dirty="0">
            <a:solidFill>
              <a:srgbClr val="008EC6"/>
            </a:solidFill>
            <a:latin typeface="Verdana" panose="020B0604030504040204" pitchFamily="34" charset="0"/>
            <a:ea typeface="Verdana" panose="020B0604030504040204" pitchFamily="34" charset="0"/>
          </a:endParaRPr>
        </a:p>
      </dsp:txBody>
      <dsp:txXfrm>
        <a:off x="3824513" y="1196774"/>
        <a:ext cx="2723696" cy="1691139"/>
      </dsp:txXfrm>
    </dsp:sp>
    <dsp:sp modelId="{452C42EA-D255-4F88-9389-E88F7655441E}">
      <dsp:nvSpPr>
        <dsp:cNvPr id="0" name=""/>
        <dsp:cNvSpPr/>
      </dsp:nvSpPr>
      <dsp:spPr>
        <a:xfrm>
          <a:off x="6915149" y="845551"/>
          <a:ext cx="2828924" cy="1796367"/>
        </a:xfrm>
        <a:prstGeom prst="roundRect">
          <a:avLst>
            <a:gd name="adj" fmla="val 10000"/>
          </a:avLst>
        </a:prstGeom>
        <a:solidFill>
          <a:srgbClr val="B8555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B6770D-4690-4FEF-B071-448ED97EE2A6}">
      <dsp:nvSpPr>
        <dsp:cNvPr id="0" name=""/>
        <dsp:cNvSpPr/>
      </dsp:nvSpPr>
      <dsp:spPr>
        <a:xfrm>
          <a:off x="722947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rgbClr val="B85559"/>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008EC6"/>
              </a:solidFill>
              <a:latin typeface="Verdana" panose="020B0604030504040204" pitchFamily="34" charset="0"/>
              <a:ea typeface="Verdana" panose="020B0604030504040204" pitchFamily="34" charset="0"/>
            </a:rPr>
            <a:t>Young People over 16 can attend the whole hearing</a:t>
          </a:r>
          <a:endParaRPr lang="en-US" sz="2600" kern="1200" dirty="0">
            <a:solidFill>
              <a:srgbClr val="008EC6"/>
            </a:solidFill>
            <a:latin typeface="Verdana" panose="020B0604030504040204" pitchFamily="34" charset="0"/>
            <a:ea typeface="Verdana" panose="020B0604030504040204" pitchFamily="34" charset="0"/>
          </a:endParaRPr>
        </a:p>
      </dsp:txBody>
      <dsp:txXfrm>
        <a:off x="7282089" y="1196774"/>
        <a:ext cx="2723696" cy="16911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46576"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59395" name="Rectangle 3"/>
          <p:cNvSpPr>
            <a:spLocks noGrp="1" noChangeArrowheads="1"/>
          </p:cNvSpPr>
          <p:nvPr>
            <p:ph type="dt" sz="quarter" idx="1"/>
          </p:nvPr>
        </p:nvSpPr>
        <p:spPr bwMode="auto">
          <a:xfrm>
            <a:off x="3849483" y="0"/>
            <a:ext cx="2946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59396" name="Rectangle 4"/>
          <p:cNvSpPr>
            <a:spLocks noGrp="1" noChangeArrowheads="1"/>
          </p:cNvSpPr>
          <p:nvPr>
            <p:ph type="ftr" sz="quarter" idx="2"/>
          </p:nvPr>
        </p:nvSpPr>
        <p:spPr bwMode="auto">
          <a:xfrm>
            <a:off x="0" y="9428165"/>
            <a:ext cx="2946576"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59397" name="Rectangle 5"/>
          <p:cNvSpPr>
            <a:spLocks noGrp="1" noChangeArrowheads="1"/>
          </p:cNvSpPr>
          <p:nvPr>
            <p:ph type="sldNum" sz="quarter" idx="3"/>
          </p:nvPr>
        </p:nvSpPr>
        <p:spPr bwMode="auto">
          <a:xfrm>
            <a:off x="3849483" y="9428165"/>
            <a:ext cx="2946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414AD51-F5A7-46E6-BD69-5760E91E00A4}" type="slidenum">
              <a:rPr lang="en-GB" altLang="en-US"/>
              <a:pPr>
                <a:defRPr/>
              </a:pPr>
              <a:t>‹#›</a:t>
            </a:fld>
            <a:endParaRPr lang="en-GB" altLang="en-US"/>
          </a:p>
        </p:txBody>
      </p:sp>
    </p:spTree>
    <p:extLst>
      <p:ext uri="{BB962C8B-B14F-4D97-AF65-F5344CB8AC3E}">
        <p14:creationId xmlns:p14="http://schemas.microsoft.com/office/powerpoint/2010/main" val="2086526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576"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8195" name="Rectangle 3"/>
          <p:cNvSpPr>
            <a:spLocks noGrp="1" noChangeArrowheads="1"/>
          </p:cNvSpPr>
          <p:nvPr>
            <p:ph type="dt" idx="1"/>
          </p:nvPr>
        </p:nvSpPr>
        <p:spPr bwMode="auto">
          <a:xfrm>
            <a:off x="3849483" y="0"/>
            <a:ext cx="2946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2052"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79606" y="4714877"/>
            <a:ext cx="5438464"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8198" name="Rectangle 6"/>
          <p:cNvSpPr>
            <a:spLocks noGrp="1" noChangeArrowheads="1"/>
          </p:cNvSpPr>
          <p:nvPr>
            <p:ph type="ftr" sz="quarter" idx="4"/>
          </p:nvPr>
        </p:nvSpPr>
        <p:spPr bwMode="auto">
          <a:xfrm>
            <a:off x="0" y="9428165"/>
            <a:ext cx="2946576"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8199" name="Rectangle 7"/>
          <p:cNvSpPr>
            <a:spLocks noGrp="1" noChangeArrowheads="1"/>
          </p:cNvSpPr>
          <p:nvPr>
            <p:ph type="sldNum" sz="quarter" idx="5"/>
          </p:nvPr>
        </p:nvSpPr>
        <p:spPr bwMode="auto">
          <a:xfrm>
            <a:off x="3849483" y="9428165"/>
            <a:ext cx="2946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B28074-BF8F-4850-9C87-36E450BDFBDB}" type="slidenum">
              <a:rPr lang="en-GB" altLang="en-US"/>
              <a:pPr>
                <a:defRPr/>
              </a:pPr>
              <a:t>‹#›</a:t>
            </a:fld>
            <a:endParaRPr lang="en-GB" altLang="en-US"/>
          </a:p>
        </p:txBody>
      </p:sp>
    </p:spTree>
    <p:extLst>
      <p:ext uri="{BB962C8B-B14F-4D97-AF65-F5344CB8AC3E}">
        <p14:creationId xmlns:p14="http://schemas.microsoft.com/office/powerpoint/2010/main" val="1344800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our webinar today regarding the First Tier SEND Tribunal.  This is Part 2 of our Tribunal Webinars, and deals with what happens after you have submitted your appeal. </a:t>
            </a:r>
          </a:p>
        </p:txBody>
      </p:sp>
      <p:sp>
        <p:nvSpPr>
          <p:cNvPr id="4" name="Slide Number Placeholder 3"/>
          <p:cNvSpPr>
            <a:spLocks noGrp="1"/>
          </p:cNvSpPr>
          <p:nvPr>
            <p:ph type="sldNum" sz="quarter" idx="5"/>
          </p:nvPr>
        </p:nvSpPr>
        <p:spPr/>
        <p:txBody>
          <a:bodyPr/>
          <a:lstStyle/>
          <a:p>
            <a:pPr>
              <a:defRPr/>
            </a:pPr>
            <a:fld id="{91B28074-BF8F-4850-9C87-36E450BDFBDB}" type="slidenum">
              <a:rPr lang="en-GB" altLang="en-US" smtClean="0"/>
              <a:pPr>
                <a:defRPr/>
              </a:pPr>
              <a:t>1</a:t>
            </a:fld>
            <a:endParaRPr lang="en-GB" altLang="en-US"/>
          </a:p>
        </p:txBody>
      </p:sp>
    </p:spTree>
    <p:extLst>
      <p:ext uri="{BB962C8B-B14F-4D97-AF65-F5344CB8AC3E}">
        <p14:creationId xmlns:p14="http://schemas.microsoft.com/office/powerpoint/2010/main" val="11302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0488" y="744538"/>
            <a:ext cx="6616700" cy="3722687"/>
          </a:xfrm>
          <a:ln/>
        </p:spPr>
      </p:sp>
      <p:sp>
        <p:nvSpPr>
          <p:cNvPr id="56323" name="Rectangle 3"/>
          <p:cNvSpPr>
            <a:spLocks noGrp="1" noChangeArrowheads="1"/>
          </p:cNvSpPr>
          <p:nvPr>
            <p:ph type="body" idx="1"/>
          </p:nvPr>
        </p:nvSpPr>
        <p:spPr>
          <a:noFill/>
        </p:spPr>
        <p:txBody>
          <a:bodyPr/>
          <a:lstStyle/>
          <a:p>
            <a:r>
              <a:rPr lang="en-GB" sz="1200" b="1" i="0" kern="1200" dirty="0">
                <a:solidFill>
                  <a:schemeClr val="tx1"/>
                </a:solidFill>
                <a:effectLst/>
                <a:latin typeface="Arial" panose="020B0604020202020204" pitchFamily="34" charset="0"/>
                <a:ea typeface="+mn-ea"/>
                <a:cs typeface="+mn-cs"/>
              </a:rPr>
              <a:t>Working document</a:t>
            </a:r>
          </a:p>
          <a:p>
            <a:r>
              <a:rPr lang="en-GB" sz="1200" b="0" i="0" kern="1200" dirty="0">
                <a:solidFill>
                  <a:schemeClr val="tx1"/>
                </a:solidFill>
                <a:effectLst/>
                <a:latin typeface="Arial" panose="020B0604020202020204" pitchFamily="34" charset="0"/>
                <a:ea typeface="+mn-ea"/>
                <a:cs typeface="+mn-cs"/>
              </a:rPr>
              <a:t>The working document is an important part of an appeal against the contents of an EHCP. It is a Word version of the parts of the EHCP which are being appealed and will be amended by both parties in the run-up to the hearing – it will go back and forth between you and the LA. As parents you should be given a Word version of the final EHCP. If you don’t get one you must contact the LA to be sent one. If you do not have access the internet, you can ask for a copy to be posted to you.</a:t>
            </a:r>
          </a:p>
          <a:p>
            <a:endParaRPr lang="en-GB" sz="1200" b="0" i="0" kern="1200" dirty="0">
              <a:solidFill>
                <a:schemeClr val="tx1"/>
              </a:solidFill>
              <a:effectLst/>
              <a:latin typeface="Arial" panose="020B0604020202020204" pitchFamily="34" charset="0"/>
              <a:ea typeface="+mn-ea"/>
              <a:cs typeface="+mn-cs"/>
            </a:endParaRPr>
          </a:p>
          <a:p>
            <a:r>
              <a:rPr lang="en-GB" sz="1200" b="1" i="0" kern="1200" dirty="0">
                <a:solidFill>
                  <a:schemeClr val="tx1"/>
                </a:solidFill>
                <a:effectLst/>
                <a:latin typeface="Arial" panose="020B0604020202020204" pitchFamily="34" charset="0"/>
                <a:ea typeface="+mn-ea"/>
                <a:cs typeface="+mn-cs"/>
              </a:rPr>
              <a:t>Deadlines for the working document</a:t>
            </a:r>
          </a:p>
          <a:p>
            <a:r>
              <a:rPr lang="en-GB" sz="1200" b="0" i="0" kern="1200" dirty="0">
                <a:solidFill>
                  <a:schemeClr val="tx1"/>
                </a:solidFill>
                <a:effectLst/>
                <a:latin typeface="Arial" panose="020B0604020202020204" pitchFamily="34" charset="0"/>
                <a:ea typeface="+mn-ea"/>
                <a:cs typeface="+mn-cs"/>
              </a:rPr>
              <a:t>The SEND Tribunal directions will include a deadline for when the working document with both parties’ amendments needs to be submitted to the SEND Tribunal, although you can continue to negotiate it after that date. (The date is in the Key Dates section of the letter that you received when you first registered your appeal).</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It makes sense to wait until all of the evidence has been filed by both parties and then work through the evidence to see what amendments are needed.</a:t>
            </a:r>
          </a:p>
          <a:p>
            <a:endParaRPr lang="en-GB" sz="1200" b="0" i="0" kern="1200" dirty="0">
              <a:solidFill>
                <a:schemeClr val="tx1"/>
              </a:solidFill>
              <a:effectLst/>
              <a:latin typeface="Arial" panose="020B0604020202020204" pitchFamily="34" charset="0"/>
              <a:ea typeface="+mn-ea"/>
              <a:cs typeface="+mn-cs"/>
            </a:endParaRPr>
          </a:p>
          <a:p>
            <a:r>
              <a:rPr lang="en-GB" sz="1200" b="1" i="0" kern="1200" dirty="0">
                <a:solidFill>
                  <a:schemeClr val="tx1"/>
                </a:solidFill>
                <a:effectLst/>
                <a:latin typeface="Arial" panose="020B0604020202020204" pitchFamily="34" charset="0"/>
                <a:ea typeface="+mn-ea"/>
                <a:cs typeface="+mn-cs"/>
              </a:rPr>
              <a:t>Suggesting amendments to the working document</a:t>
            </a:r>
          </a:p>
          <a:p>
            <a:r>
              <a:rPr lang="en-GB" sz="1200" b="0" i="0" kern="1200" dirty="0">
                <a:solidFill>
                  <a:schemeClr val="tx1"/>
                </a:solidFill>
                <a:effectLst/>
                <a:latin typeface="Arial" panose="020B0604020202020204" pitchFamily="34" charset="0"/>
                <a:ea typeface="+mn-ea"/>
                <a:cs typeface="+mn-cs"/>
              </a:rPr>
              <a:t>You should use the key on the screen to mark your suggested amendments to the EHCP on the working document. As parents this means you add suggestions using a BOLD font and use a BOLD strikethrough for anything you wish to be taken out.  You then send it back to the LA.</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The LA should then come back to you accepting anything that they agree with or it may be that they suggest other amendments. Their amendments will be in italics, as shown on the screen. The Working Document then goes back and forth between you and the LA before the hearing date. Anything that is agreed by both parties will be underlined.</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The idea is that the key issues which you and the LA disagree about are narrowed down to make the hearing much more efficient.</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As parents you need to look at the changes you feel are needed in the plan. You need to go through all the evidence making note of the SEN (special educational needs) identified and the SEP (special educational provision) recommended. Make sure that all of this is in the EHCP and it is in the right sections. It needs to be clear and specific.</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You only need to use quotes or even highlight the key points which show the relevant needs or provision. There is no need to copy large sections from professional reports. If you are asking for a particular School or College placement, remember that the EHCP must reflect the CYPs needs and you must show that this placement can offer the provision to meet those needs. If you are not able to reach agreement with the LA about the contents of the EHCP, the case will proceed to a hearing. </a:t>
            </a:r>
            <a:r>
              <a:rPr lang="en-GB" altLang="en-US" dirty="0"/>
              <a:t>Any amendments made to the working document must be backed up by a professional report.</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Ten working days before the hearing, the LA must send the final working document to the Tribunal (and to you) so that everyone knows what has been resolved so far and what remains outstanding. </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A well-prepared Working Document should enable the Tribunal hearing to focus on just the more difficult areas of dispute, for example information that is missing or assessments that have not been made.</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Please note that although this section has concentrated on B and F you can also use the same approach with sections C, D, G and H (Health and Social Care) as Tribunals now have extended powers to make non-binding recommendations on these Sections. </a:t>
            </a:r>
            <a:endParaRPr lang="en-GB" altLang="en-US" dirty="0"/>
          </a:p>
        </p:txBody>
      </p:sp>
    </p:spTree>
    <p:extLst>
      <p:ext uri="{BB962C8B-B14F-4D97-AF65-F5344CB8AC3E}">
        <p14:creationId xmlns:p14="http://schemas.microsoft.com/office/powerpoint/2010/main" val="248596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0488" y="744538"/>
            <a:ext cx="6616700" cy="3722687"/>
          </a:xfrm>
          <a:ln/>
        </p:spPr>
      </p:sp>
      <p:sp>
        <p:nvSpPr>
          <p:cNvPr id="60419" name="Rectangle 3"/>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panose="020B0604020202020204" pitchFamily="34" charset="0"/>
                <a:ea typeface="+mn-ea"/>
                <a:cs typeface="+mn-cs"/>
              </a:rPr>
              <a:t>The purpose of a Telephone Case Management Hearing (TCMH) is to seek and gain clarity and direction from the Judge when things have become stuck or very confused. </a:t>
            </a:r>
            <a:r>
              <a:rPr lang="en-GB" sz="1200" b="1" i="0" kern="1200" dirty="0">
                <a:solidFill>
                  <a:schemeClr val="tx1"/>
                </a:solidFill>
                <a:effectLst/>
                <a:latin typeface="Arial" panose="020B0604020202020204" pitchFamily="34" charset="0"/>
                <a:ea typeface="+mn-ea"/>
                <a:cs typeface="+mn-cs"/>
              </a:rPr>
              <a:t>This does not replace a final hearing.  </a:t>
            </a:r>
            <a:r>
              <a:rPr lang="en-GB" sz="1200" b="0" i="0" kern="1200" dirty="0">
                <a:solidFill>
                  <a:schemeClr val="tx1"/>
                </a:solidFill>
                <a:effectLst/>
                <a:latin typeface="Arial" panose="020B0604020202020204" pitchFamily="34" charset="0"/>
                <a:ea typeface="+mn-ea"/>
                <a:cs typeface="+mn-cs"/>
              </a:rPr>
              <a:t>A Telephone Case Management Hearing is one way of all parties receiving directions and it can be very helpful in the appeal process.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Often, the Tribunal Judge calls a Telephone Case Management Hearing because they can see that things are unclear and not yet ready for the hearing. Occasionally a Telephone Case Management </a:t>
            </a:r>
            <a:r>
              <a:rPr lang="en-GB" sz="1200" b="0" i="0" kern="1200" dirty="0" err="1">
                <a:solidFill>
                  <a:schemeClr val="tx1"/>
                </a:solidFill>
                <a:effectLst/>
                <a:latin typeface="Arial" panose="020B0604020202020204" pitchFamily="34" charset="0"/>
                <a:ea typeface="+mn-ea"/>
                <a:cs typeface="+mn-cs"/>
              </a:rPr>
              <a:t>Hearning</a:t>
            </a:r>
            <a:r>
              <a:rPr lang="en-GB" sz="1200" b="0" i="0" kern="1200" dirty="0">
                <a:solidFill>
                  <a:schemeClr val="tx1"/>
                </a:solidFill>
                <a:effectLst/>
                <a:latin typeface="Arial" panose="020B0604020202020204" pitchFamily="34" charset="0"/>
                <a:ea typeface="+mn-ea"/>
                <a:cs typeface="+mn-cs"/>
              </a:rPr>
              <a:t> may lead the Judge to determine there is still work to be done, and so decides to postpone the hearing.</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If a TCMH is arranged, </a:t>
            </a:r>
            <a:r>
              <a:rPr lang="en-GB" sz="1200" b="1" i="0" kern="1200" dirty="0">
                <a:solidFill>
                  <a:schemeClr val="tx1"/>
                </a:solidFill>
                <a:effectLst/>
                <a:latin typeface="Arial" panose="020B0604020202020204" pitchFamily="34" charset="0"/>
                <a:ea typeface="+mn-ea"/>
                <a:cs typeface="+mn-cs"/>
              </a:rPr>
              <a:t>you</a:t>
            </a:r>
            <a:r>
              <a:rPr lang="en-GB" sz="1200" b="0" i="0" kern="1200" dirty="0">
                <a:solidFill>
                  <a:schemeClr val="tx1"/>
                </a:solidFill>
                <a:effectLst/>
                <a:latin typeface="Arial" panose="020B0604020202020204" pitchFamily="34" charset="0"/>
                <a:ea typeface="+mn-ea"/>
                <a:cs typeface="+mn-cs"/>
              </a:rPr>
              <a:t> will be sent details of how it works and what to do. Everyone is given a Freephone number to call and a code to enter. The Judge will give everyone an opportunity to speak and the call will last approximately 30 minutes. If you have put anyone else down as a legal representative </a:t>
            </a:r>
            <a:r>
              <a:rPr lang="en-GB" sz="1200" b="1" i="0" kern="1200" dirty="0">
                <a:solidFill>
                  <a:schemeClr val="tx1"/>
                </a:solidFill>
                <a:effectLst/>
                <a:latin typeface="Arial" panose="020B0604020202020204" pitchFamily="34" charset="0"/>
                <a:ea typeface="+mn-ea"/>
                <a:cs typeface="+mn-cs"/>
              </a:rPr>
              <a:t>they</a:t>
            </a:r>
            <a:r>
              <a:rPr lang="en-GB" sz="1200" b="0" i="0" kern="1200" dirty="0">
                <a:solidFill>
                  <a:schemeClr val="tx1"/>
                </a:solidFill>
                <a:effectLst/>
                <a:latin typeface="Arial" panose="020B0604020202020204" pitchFamily="34" charset="0"/>
                <a:ea typeface="+mn-ea"/>
                <a:cs typeface="+mn-cs"/>
              </a:rPr>
              <a:t> will be sent the details and </a:t>
            </a:r>
            <a:r>
              <a:rPr lang="en-GB" sz="1200" b="1" i="0" kern="1200" dirty="0">
                <a:solidFill>
                  <a:schemeClr val="tx1"/>
                </a:solidFill>
                <a:effectLst/>
                <a:latin typeface="Arial" panose="020B0604020202020204" pitchFamily="34" charset="0"/>
                <a:ea typeface="+mn-ea"/>
                <a:cs typeface="+mn-cs"/>
              </a:rPr>
              <a:t>pass this information on to you</a:t>
            </a:r>
            <a:r>
              <a:rPr lang="en-GB" sz="1200" b="0" i="0" kern="1200" dirty="0">
                <a:solidFill>
                  <a:schemeClr val="tx1"/>
                </a:solidFill>
                <a:effectLst/>
                <a:latin typeface="Arial" panose="020B0604020202020204" pitchFamily="34" charset="0"/>
                <a:ea typeface="+mn-ea"/>
                <a:cs typeface="+mn-cs"/>
              </a:rPr>
              <a:t>. </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Either party can seek a TCMH, for example, you might seek one if you believe the LA is not doing what is required of them within the appeal process. You can ask for a TCMH as early as you like after successfully lodging your appeal.</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This route can be particularly helpful when the appeal is mostly about evidence gathering. If your appeal is at least in part about the LA’s failure to commission specialist assessments for the purpose of identifying the extent of your child’s educational needs, then a TCMH may be very helpful in getting these assessments started.</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Following the TCMH the Tribunal will send a statement to both parties confirming what the Judge has ordered each party to do and by when.</a:t>
            </a:r>
          </a:p>
        </p:txBody>
      </p:sp>
    </p:spTree>
    <p:extLst>
      <p:ext uri="{BB962C8B-B14F-4D97-AF65-F5344CB8AC3E}">
        <p14:creationId xmlns:p14="http://schemas.microsoft.com/office/powerpoint/2010/main" val="110821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0488" y="744538"/>
            <a:ext cx="6616700" cy="3722687"/>
          </a:xfrm>
          <a:ln/>
        </p:spPr>
      </p:sp>
      <p:sp>
        <p:nvSpPr>
          <p:cNvPr id="60419" name="Rectangle 3"/>
          <p:cNvSpPr>
            <a:spLocks noGrp="1" noChangeArrowheads="1"/>
          </p:cNvSpPr>
          <p:nvPr>
            <p:ph type="body" idx="1"/>
          </p:nvPr>
        </p:nvSpPr>
        <p:spPr>
          <a:noFill/>
        </p:spPr>
        <p:txBody>
          <a:bodyPr/>
          <a:lstStyle/>
          <a:p>
            <a:r>
              <a:rPr lang="en-GB" altLang="en-US" dirty="0"/>
              <a:t>Prior to the Covid 19 restrictions, we used to talk through what the face to face hearing is like. However, the majority of hearings are now held virtually until further notice.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For a virtual hearing, the Tribunal Service will send you joining instructions by email and </a:t>
            </a:r>
            <a:r>
              <a:rPr lang="en-GB" altLang="en-US" b="1" dirty="0"/>
              <a:t>you</a:t>
            </a:r>
            <a:r>
              <a:rPr lang="en-GB" altLang="en-US" dirty="0"/>
              <a:t> have to send them on to any witnesses or advocates coming with you. It’s important to remember that this is your responsibility, not the Tribunal or LA’s.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SEND Tribunal hearings are a legal process, but the Tribunal try to be as informal as they can and help everyone to feel at ease.</a:t>
            </a:r>
            <a:r>
              <a:rPr lang="en-GB" altLang="en-US" sz="1200" dirty="0">
                <a:solidFill>
                  <a:schemeClr val="tx1"/>
                </a:solidFill>
              </a:rPr>
              <a:t> If you are not represented the judge should make sure you are able to contribute as much as the LA.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There are two types of hearings within the SEND Tribunal: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u="none" strike="noStrike" kern="1200" baseline="0" dirty="0">
              <a:solidFill>
                <a:schemeClr val="tx1"/>
              </a:solidFill>
              <a:latin typeface="Arial" panose="020B0604020202020204" pitchFamily="34" charset="0"/>
              <a:ea typeface="+mn-ea"/>
              <a:cs typeface="+mn-cs"/>
            </a:endParaRPr>
          </a:p>
          <a:p>
            <a:r>
              <a:rPr lang="en-GB" sz="1200" b="0" i="0" u="sng" strike="noStrike" kern="1200" baseline="0" dirty="0">
                <a:solidFill>
                  <a:schemeClr val="tx1"/>
                </a:solidFill>
                <a:latin typeface="Arial" panose="020B0604020202020204" pitchFamily="34" charset="0"/>
                <a:ea typeface="+mn-ea"/>
                <a:cs typeface="+mn-cs"/>
              </a:rPr>
              <a:t>Paper Hearings </a:t>
            </a:r>
            <a:endParaRPr lang="en-GB" sz="1200" b="0" i="0" u="none" strike="noStrike" kern="1200" baseline="0" dirty="0">
              <a:solidFill>
                <a:schemeClr val="tx1"/>
              </a:solidFill>
              <a:latin typeface="Arial" panose="020B0604020202020204" pitchFamily="34" charset="0"/>
              <a:ea typeface="+mn-ea"/>
              <a:cs typeface="+mn-cs"/>
            </a:endParaRPr>
          </a:p>
          <a:p>
            <a:r>
              <a:rPr lang="en-GB" sz="1200" b="0" i="0" u="none" strike="noStrike" kern="1200" baseline="0" dirty="0">
                <a:solidFill>
                  <a:schemeClr val="tx1"/>
                </a:solidFill>
                <a:latin typeface="Arial" panose="020B0604020202020204" pitchFamily="34" charset="0"/>
                <a:ea typeface="+mn-ea"/>
                <a:cs typeface="+mn-cs"/>
              </a:rPr>
              <a:t>Refusal to assess appeals are usually paper hearings unless you request an oral hearing. A paper hearing means you will not need to attend. T</a:t>
            </a:r>
            <a:r>
              <a:rPr lang="en-GB" sz="1200" kern="1200" dirty="0">
                <a:solidFill>
                  <a:schemeClr val="tx1"/>
                </a:solidFill>
                <a:latin typeface="Arial" panose="020B0604020202020204" pitchFamily="34" charset="0"/>
                <a:ea typeface="+mn-ea"/>
                <a:cs typeface="+mn-cs"/>
              </a:rPr>
              <a:t>he judge and  specialist panel members will still sit on the day of the hearing but the appellant (you) and the respondent (LA) don't attend and no witnesses are invited. They will make a decision based on the paper evidence presented in the bundle.</a:t>
            </a:r>
            <a:endParaRPr lang="en-GB" sz="1200" b="0" i="0" u="none" strike="noStrike" kern="1200" baseline="0" dirty="0">
              <a:solidFill>
                <a:schemeClr val="tx1"/>
              </a:solidFill>
              <a:latin typeface="Arial" panose="020B0604020202020204" pitchFamily="34" charset="0"/>
              <a:ea typeface="+mn-ea"/>
              <a:cs typeface="+mn-cs"/>
            </a:endParaRPr>
          </a:p>
          <a:p>
            <a:endParaRPr lang="en-GB"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sng" strike="noStrike" kern="1200" baseline="0" dirty="0">
                <a:solidFill>
                  <a:schemeClr val="tx1"/>
                </a:solidFill>
                <a:latin typeface="Arial" panose="020B0604020202020204" pitchFamily="34" charset="0"/>
                <a:ea typeface="+mn-ea"/>
                <a:cs typeface="+mn-cs"/>
              </a:rPr>
              <a:t>Oral hearings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Oral Hearings where the Panel meets with you, the LA and witnesses usually take place over one day but sometimes this extends to two days.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The panel consists of a tribunal judge and up to two specialist members.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Your child may attend for all or part of the hearing, and all parents may attend. If they don’t attend then you can t</a:t>
            </a:r>
            <a:r>
              <a:rPr lang="en-GB" altLang="en-US" sz="1200" dirty="0">
                <a:solidFill>
                  <a:schemeClr val="tx1"/>
                </a:solidFill>
              </a:rPr>
              <a:t>ake a photo of your CYP and introduce them</a:t>
            </a:r>
            <a:endParaRPr lang="en-GB" alt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The judge will introduce and give an overview of the hearing and you may be given the opportunity to make an opening statement. You could use this time to say what your points of appeal are and if your child is not there you could put forward their views.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The LA will be invited to put forward their views.</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You will be asked questions and will also have the opportunity to ask any questions of the local authority and witnesses.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You can make a closing statement or summary if you would like to. This must not bring up anything that has not been covered during the hearing; this is another point at which you could put forward your CYP’s views. </a:t>
            </a:r>
            <a:r>
              <a:rPr lang="en-GB" altLang="en-US" sz="1200" dirty="0">
                <a:solidFill>
                  <a:schemeClr val="tx1"/>
                </a:solidFill>
              </a:rPr>
              <a:t>It’s helpful to write down a summary of the points you want the Tribunal to hear, so you make sure you mention them all.</a:t>
            </a:r>
            <a:endParaRPr lang="en-GB" sz="1200" b="0" i="0" u="none" strike="noStrike" kern="1200" baseline="0" dirty="0">
              <a:solidFill>
                <a:schemeClr val="tx1"/>
              </a:solidFill>
              <a:latin typeface="Arial" panose="020B0604020202020204" pitchFamily="34" charset="0"/>
              <a:ea typeface="+mn-ea"/>
              <a:cs typeface="+mn-cs"/>
            </a:endParaRPr>
          </a:p>
          <a:p>
            <a:endParaRPr lang="en-GB"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It can be emotional – there will be breaks throughout but if you feel upset or angry you can ask for a break. The tribunal will understand if you get emotional and they will be there to support you.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Try your best to not talk over people. You will have your opportunity to speak and have to let others have their chance too, even if you don’t agree with them!  If anyone talks over people in the hearing the judge will usually ask them to stop. If they do it again the judge may ask them to leave.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endParaRPr lang="en-GB" altLang="en-US" dirty="0"/>
          </a:p>
        </p:txBody>
      </p:sp>
    </p:spTree>
    <p:extLst>
      <p:ext uri="{BB962C8B-B14F-4D97-AF65-F5344CB8AC3E}">
        <p14:creationId xmlns:p14="http://schemas.microsoft.com/office/powerpoint/2010/main" val="443317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F0F24E-3B86-426C-8C9B-D86AD4E75D38}" type="slidenum">
              <a:rPr lang="en-GB" altLang="en-US" smtClean="0"/>
              <a:pPr/>
              <a:t>13</a:t>
            </a:fld>
            <a:endParaRPr lang="en-GB" altLang="en-US"/>
          </a:p>
        </p:txBody>
      </p:sp>
      <p:sp>
        <p:nvSpPr>
          <p:cNvPr id="64515" name="Rectangle 2"/>
          <p:cNvSpPr>
            <a:spLocks noGrp="1" noRot="1" noChangeAspect="1" noChangeArrowheads="1" noTextEdit="1"/>
          </p:cNvSpPr>
          <p:nvPr>
            <p:ph type="sldImg"/>
          </p:nvPr>
        </p:nvSpPr>
        <p:spPr>
          <a:xfrm>
            <a:off x="90488" y="744538"/>
            <a:ext cx="6616700" cy="3722687"/>
          </a:xfrm>
          <a:ln/>
        </p:spPr>
      </p:sp>
      <p:sp>
        <p:nvSpPr>
          <p:cNvPr id="64516" name="Rectangle 3"/>
          <p:cNvSpPr>
            <a:spLocks noGrp="1" noChangeArrowheads="1"/>
          </p:cNvSpPr>
          <p:nvPr>
            <p:ph type="body" idx="1"/>
          </p:nvPr>
        </p:nvSpPr>
        <p:spPr>
          <a:noFill/>
        </p:spPr>
        <p:txBody>
          <a:bodyPr/>
          <a:lstStyle/>
          <a:p>
            <a:pPr eaLnBrk="1" hangingPunct="1">
              <a:buFont typeface="Arial" panose="020B0604020202020204" pitchFamily="34" charset="0"/>
              <a:buNone/>
            </a:pPr>
            <a:r>
              <a:rPr lang="en-GB" altLang="en-US" sz="1200" dirty="0">
                <a:solidFill>
                  <a:schemeClr val="tx1"/>
                </a:solidFill>
                <a:latin typeface="Arial" panose="020B0604020202020204" pitchFamily="34" charset="0"/>
                <a:cs typeface="Arial" panose="020B0604020202020204" pitchFamily="34" charset="0"/>
              </a:rPr>
              <a:t>The views of the CYP will be needed and will have been taken before the hearing. This could be by yourself, a family member or a trusted professional. Maybe they have a keyworker at school or professional outside of school who they feel most comfortable with sharing this information. </a:t>
            </a:r>
          </a:p>
          <a:p>
            <a:pPr eaLnBrk="1" hangingPunct="1">
              <a:buFont typeface="Arial" panose="020B0604020202020204" pitchFamily="34" charset="0"/>
              <a:buNone/>
            </a:pPr>
            <a:endParaRPr lang="en-GB" altLang="en-US" sz="1200" dirty="0">
              <a:solidFill>
                <a:schemeClr val="tx1"/>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en-GB" altLang="en-US" sz="1200" dirty="0">
                <a:solidFill>
                  <a:schemeClr val="tx1"/>
                </a:solidFill>
                <a:latin typeface="Arial" panose="020B0604020202020204" pitchFamily="34" charset="0"/>
                <a:cs typeface="Arial" panose="020B0604020202020204" pitchFamily="34" charset="0"/>
              </a:rPr>
              <a:t>If the CYP is in attendance of the hearing, they will usually just speak to the tribunal members and at this time it will be less formal than the rest of the hearing. Children cannot stay in the virtual hearing for the whole hearing and so you will need to make sure you have childcare for them.  </a:t>
            </a:r>
            <a:r>
              <a:rPr lang="en-GB" altLang="en-US" dirty="0"/>
              <a:t>If the YP is 16-25 then they are allowed to stay for the whole hearing even if they have chosen for you to be their representative. </a:t>
            </a:r>
          </a:p>
          <a:p>
            <a:pPr eaLnBrk="1" hangingPunct="1">
              <a:buFont typeface="Arial" panose="020B0604020202020204" pitchFamily="34" charset="0"/>
              <a:buNone/>
            </a:pPr>
            <a:endParaRPr lang="en-GB" altLang="en-US" dirty="0"/>
          </a:p>
          <a:p>
            <a:pPr eaLnBrk="1" hangingPunct="1">
              <a:buFont typeface="Arial" panose="020B0604020202020204" pitchFamily="34" charset="0"/>
              <a:buNone/>
            </a:pPr>
            <a:r>
              <a:rPr lang="en-GB" altLang="en-US" dirty="0"/>
              <a:t>If your child does not attend the hearing, as previously mentioned you should take along a photo of them so members of the tribunal can picture your child and see who they are. </a:t>
            </a:r>
          </a:p>
        </p:txBody>
      </p:sp>
    </p:spTree>
    <p:extLst>
      <p:ext uri="{BB962C8B-B14F-4D97-AF65-F5344CB8AC3E}">
        <p14:creationId xmlns:p14="http://schemas.microsoft.com/office/powerpoint/2010/main" val="1763573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0488" y="744538"/>
            <a:ext cx="6616700" cy="3722687"/>
          </a:xfrm>
          <a:ln/>
        </p:spPr>
      </p:sp>
      <p:sp>
        <p:nvSpPr>
          <p:cNvPr id="60419" name="Rectangle 3"/>
          <p:cNvSpPr>
            <a:spLocks noGrp="1" noChangeArrowheads="1"/>
          </p:cNvSpPr>
          <p:nvPr>
            <p:ph type="body" idx="1"/>
          </p:nvPr>
        </p:nvSpPr>
        <p:spPr>
          <a:noFill/>
        </p:spPr>
        <p:txBody>
          <a:bodyPr/>
          <a:lstStyle/>
          <a:p>
            <a:r>
              <a:rPr lang="en-GB" sz="1200" b="0" i="0" u="none" strike="noStrike" kern="1200" baseline="0" dirty="0">
                <a:solidFill>
                  <a:schemeClr val="tx1"/>
                </a:solidFill>
                <a:latin typeface="Arial" panose="020B0604020202020204" pitchFamily="34" charset="0"/>
                <a:ea typeface="+mn-ea"/>
                <a:cs typeface="+mn-cs"/>
              </a:rPr>
              <a:t>The Tribunal decision will be communicated to you and the local authority, within 10 working days of the hearing. </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1" i="0" u="none" strike="noStrike" kern="1200" baseline="0" dirty="0">
                <a:solidFill>
                  <a:schemeClr val="tx1"/>
                </a:solidFill>
                <a:latin typeface="Arial" panose="020B0604020202020204" pitchFamily="34" charset="0"/>
                <a:ea typeface="+mn-ea"/>
                <a:cs typeface="+mn-cs"/>
              </a:rPr>
              <a:t>Following the decision, under SEND Reg 44 the local authority must comply with these timescales: </a:t>
            </a:r>
          </a:p>
          <a:p>
            <a:endParaRPr lang="en-GB"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To start the assessment or re-assessment process - 4 weeks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To make an EHC plan - 5 weeks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To amend the EHC plan - 5 weeks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To amend the school/college/institution - 2 weeks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To continue an EHC plan - immediately </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To cease an EHC plan – immediately </a:t>
            </a:r>
          </a:p>
          <a:p>
            <a:endParaRPr lang="en-GB" altLang="en-US" dirty="0"/>
          </a:p>
        </p:txBody>
      </p:sp>
    </p:spTree>
    <p:extLst>
      <p:ext uri="{BB962C8B-B14F-4D97-AF65-F5344CB8AC3E}">
        <p14:creationId xmlns:p14="http://schemas.microsoft.com/office/powerpoint/2010/main" val="124098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B6F416-A070-41FE-86BC-4FEB6EBA6A46}" type="slidenum">
              <a:rPr lang="en-GB" altLang="en-US" smtClean="0">
                <a:solidFill>
                  <a:srgbClr val="000000"/>
                </a:solidFill>
              </a:rPr>
              <a:pPr/>
              <a:t>15</a:t>
            </a:fld>
            <a:endParaRPr lang="en-GB" altLang="en-US">
              <a:solidFill>
                <a:srgbClr val="000000"/>
              </a:solidFill>
            </a:endParaRPr>
          </a:p>
        </p:txBody>
      </p:sp>
      <p:sp>
        <p:nvSpPr>
          <p:cNvPr id="66563" name="Rectangle 2"/>
          <p:cNvSpPr>
            <a:spLocks noGrp="1" noRot="1" noChangeAspect="1" noChangeArrowheads="1" noTextEdit="1"/>
          </p:cNvSpPr>
          <p:nvPr>
            <p:ph type="sldImg"/>
          </p:nvPr>
        </p:nvSpPr>
        <p:spPr>
          <a:xfrm>
            <a:off x="90488" y="744538"/>
            <a:ext cx="6616700" cy="3722687"/>
          </a:xfrm>
          <a:ln/>
        </p:spPr>
      </p:sp>
      <p:sp>
        <p:nvSpPr>
          <p:cNvPr id="66564" name="Rectangle 3"/>
          <p:cNvSpPr>
            <a:spLocks noGrp="1" noChangeArrowheads="1"/>
          </p:cNvSpPr>
          <p:nvPr>
            <p:ph type="body" idx="1"/>
          </p:nvPr>
        </p:nvSpPr>
        <p:spPr>
          <a:noFill/>
        </p:spPr>
        <p:txBody>
          <a:bodyPr/>
          <a:lstStyle/>
          <a:p>
            <a:r>
              <a:rPr lang="en-GB" dirty="0"/>
              <a:t>Not all appeals actually get to a hearing because the parties come to an agreement. However there are processes in place that have to be followed that enable the Tribunal to satisfy itself that parents are not being pressured to withdraw from the appeal process and that they are not putting themselves or their CYP in a vulnerable position.</a:t>
            </a:r>
          </a:p>
          <a:p>
            <a:endParaRPr lang="en-GB" dirty="0"/>
          </a:p>
          <a:p>
            <a:pPr marL="0" indent="0">
              <a:buFont typeface="Arial" panose="020B0604020202020204" pitchFamily="34" charset="0"/>
              <a:buNone/>
            </a:pPr>
            <a:r>
              <a:rPr lang="en-GB" b="1" dirty="0"/>
              <a:t>Where the LA concedes before it has put in a response</a:t>
            </a:r>
            <a:r>
              <a:rPr lang="en-GB" dirty="0"/>
              <a:t>, which means they decide not to defend against your appeal, they have to comply with SEND Reg 45 for assessing, issuing or amending an EHC plan. This regulation sets out the different actions that a LA might need to take and gives clear timescales for them to stick to.</a:t>
            </a:r>
          </a:p>
          <a:p>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dirty="0"/>
              <a:t>Where the LA has already put in a response</a:t>
            </a:r>
            <a:r>
              <a:rPr lang="en-GB" dirty="0"/>
              <a:t>,  which is where you and the LA agree that the appeal can be settled between you, you and the LA should write up a document setting out what has been agreed and then both sign it. This is called a ‘consent order’ and should set out what has been agreed and the dates by which the LA is going to act.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document will be sent </a:t>
            </a:r>
            <a:r>
              <a:rPr lang="en-GB" b="1" dirty="0"/>
              <a:t>by the LA </a:t>
            </a:r>
            <a:r>
              <a:rPr lang="en-GB" dirty="0"/>
              <a:t>to the Tribunal with an explanation that you and the LA have agreed that the appeal can be resolved by consent. If the LA have sent it in more than 5 days before the appeal hearing and the Tribunal is happy with the Consent Order they will usually issue it to the Local Authority and direct them to carry out what has been agreed. If the LA has sent it in less than 5 days before the Appeal Hearing, the Tribunal will usually still want everyone to come together for the hearing as planned. Regardless of when the consent order is submitted, the Tribunal can insist that everyone attends on the hearing date and this is so they can ensure that due process has been followed and parents have not been put under pressure.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There are no deadlines which will apply automatically to the actions on the consent order that the Tribunal directs the LA to take, so you and the LA will need to agree these. SEND Reg 44 sets out the timescales for LAs to comply with directions from the Tribunal when an appeal has been heard, so it might be that you reach an agreement with the LA for these timescales to be written into the Consent Order.</a:t>
            </a:r>
          </a:p>
          <a:p>
            <a:pPr marL="0" indent="0">
              <a:buFont typeface="Arial" panose="020B0604020202020204" pitchFamily="34" charset="0"/>
              <a:buNone/>
            </a:pPr>
            <a:endParaRPr lang="en-GB" sz="1200" b="0" i="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panose="020B0604020202020204" pitchFamily="34" charset="0"/>
                <a:ea typeface="+mn-ea"/>
                <a:cs typeface="+mn-cs"/>
              </a:rPr>
              <a:t>If you come to an agreement with the LA, you should ensure that the LA have written, dated and signed the agreement before they contact the Tribunal to withdraw the appeal. </a:t>
            </a:r>
          </a:p>
          <a:p>
            <a:pPr marL="0" indent="0">
              <a:buFont typeface="Arial" panose="020B0604020202020204" pitchFamily="34" charset="0"/>
              <a:buNone/>
            </a:pPr>
            <a:endParaRPr lang="en-GB" sz="1200" b="0" i="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a:solidFill>
                  <a:schemeClr val="tx1"/>
                </a:solidFill>
                <a:effectLst/>
                <a:latin typeface="Arial" panose="020B0604020202020204" pitchFamily="34" charset="0"/>
                <a:ea typeface="+mn-ea"/>
                <a:cs typeface="+mn-cs"/>
              </a:rPr>
              <a:t>Where you’re thinking of withdrawing your appeal yourself, with no Consent Order in place, </a:t>
            </a:r>
            <a:r>
              <a:rPr lang="en-GB" sz="1200" b="0" i="0" kern="1200" dirty="0">
                <a:solidFill>
                  <a:schemeClr val="tx1"/>
                </a:solidFill>
                <a:effectLst/>
                <a:latin typeface="Arial" panose="020B0604020202020204" pitchFamily="34" charset="0"/>
                <a:ea typeface="+mn-ea"/>
                <a:cs typeface="+mn-cs"/>
              </a:rPr>
              <a:t>we would strongly advise that unless you have decided that you are happy with your child’s EHCP and the provision being made as it is, before you withdraw you have one of the following in place:</a:t>
            </a:r>
          </a:p>
          <a:p>
            <a:endParaRPr lang="en-GB" sz="1200" b="0" i="0" kern="1200" dirty="0">
              <a:solidFill>
                <a:schemeClr val="tx1"/>
              </a:solidFill>
              <a:effectLst/>
              <a:latin typeface="Arial" panose="020B0604020202020204" pitchFamily="34" charset="0"/>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mn-cs"/>
              </a:rPr>
              <a:t>An agreement to carry out a statutory assessment: this will be a letter from the LA saying that they are carrying out a Statutory Assessment under Section 323 of the Education Act 1996 </a:t>
            </a:r>
          </a:p>
          <a:p>
            <a:pPr marL="0" indent="0">
              <a:buFont typeface="Arial" panose="020B0604020202020204" pitchFamily="34" charset="0"/>
              <a:buNone/>
            </a:pPr>
            <a:r>
              <a:rPr lang="en-GB" sz="1200" b="0" i="0" kern="1200" dirty="0">
                <a:solidFill>
                  <a:schemeClr val="tx1"/>
                </a:solidFill>
                <a:effectLst/>
                <a:latin typeface="Arial" panose="020B0604020202020204" pitchFamily="34" charset="0"/>
                <a:ea typeface="+mn-ea"/>
                <a:cs typeface="+mn-cs"/>
              </a:rPr>
              <a:t>or</a:t>
            </a: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mn-cs"/>
              </a:rPr>
              <a:t>An agreement to issue an EHCP: this will be a letter confirming that the LA will issue a proposed EHCP following the statutory assessment and the date when this will be issued </a:t>
            </a:r>
          </a:p>
          <a:p>
            <a:pPr marL="0" indent="0">
              <a:buFont typeface="Arial" panose="020B0604020202020204" pitchFamily="34" charset="0"/>
              <a:buNone/>
            </a:pPr>
            <a:r>
              <a:rPr lang="en-GB" sz="1200" b="0" i="0" kern="1200" dirty="0">
                <a:solidFill>
                  <a:schemeClr val="tx1"/>
                </a:solidFill>
                <a:effectLst/>
                <a:latin typeface="Arial" panose="020B0604020202020204" pitchFamily="34" charset="0"/>
                <a:ea typeface="+mn-ea"/>
                <a:cs typeface="+mn-cs"/>
              </a:rPr>
              <a:t>Or</a:t>
            </a: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mn-cs"/>
              </a:rPr>
              <a:t>If the appeal is about the contents of the EHCP - you have a final amended signed EHCP with all the agreed amendments in Section B, F and I, </a:t>
            </a:r>
          </a:p>
          <a:p>
            <a:pPr marL="0" indent="0">
              <a:buFont typeface="Arial" panose="020B0604020202020204" pitchFamily="34" charset="0"/>
              <a:buNone/>
            </a:pPr>
            <a:r>
              <a:rPr lang="en-GB" sz="1200" b="0" i="0" kern="1200" dirty="0">
                <a:solidFill>
                  <a:schemeClr val="tx1"/>
                </a:solidFill>
                <a:effectLst/>
                <a:latin typeface="Arial" panose="020B0604020202020204" pitchFamily="34" charset="0"/>
                <a:ea typeface="+mn-ea"/>
                <a:cs typeface="+mn-cs"/>
              </a:rPr>
              <a:t>or</a:t>
            </a: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mn-cs"/>
              </a:rPr>
              <a:t>If the appeal is about the LA ceasing to maintain the EHCP -  you have the amended final dated EHCP setting out any amendments you have requested.</a:t>
            </a:r>
          </a:p>
          <a:p>
            <a:pPr marL="0" indent="0">
              <a:buFont typeface="Arial" panose="020B0604020202020204" pitchFamily="34" charset="0"/>
              <a:buNone/>
            </a:pPr>
            <a:endParaRPr lang="en-GB" sz="1200" b="1" i="0" kern="1200" dirty="0">
              <a:solidFill>
                <a:schemeClr val="tx1"/>
              </a:solidFill>
              <a:effectLst/>
              <a:latin typeface="Arial" panose="020B0604020202020204" pitchFamily="34" charset="0"/>
              <a:ea typeface="+mn-ea"/>
              <a:cs typeface="+mn-cs"/>
            </a:endParaRPr>
          </a:p>
          <a:p>
            <a:pPr marL="0" indent="0">
              <a:buFont typeface="Arial" panose="020B0604020202020204" pitchFamily="34" charset="0"/>
              <a:buNone/>
            </a:pPr>
            <a:r>
              <a:rPr lang="en-GB" sz="1200" b="0" i="0" kern="1200" dirty="0">
                <a:solidFill>
                  <a:schemeClr val="tx1"/>
                </a:solidFill>
                <a:effectLst/>
                <a:latin typeface="Arial" panose="020B0604020202020204" pitchFamily="34" charset="0"/>
                <a:ea typeface="+mn-ea"/>
                <a:cs typeface="+mn-cs"/>
              </a:rPr>
              <a:t>If you decide to go ahead and withdraw this must be done in writing on a SEND 8 form or a Request for Change form and copied to the Tribunal </a:t>
            </a:r>
            <a:r>
              <a:rPr lang="en-GB" sz="1200" b="0" i="0" u="none" kern="1200" dirty="0">
                <a:solidFill>
                  <a:schemeClr val="tx1"/>
                </a:solidFill>
                <a:effectLst/>
                <a:latin typeface="Arial" panose="020B0604020202020204" pitchFamily="34" charset="0"/>
                <a:ea typeface="+mn-ea"/>
                <a:cs typeface="+mn-cs"/>
              </a:rPr>
              <a:t>and the LA, along with your appeal reference number in the subject line</a:t>
            </a:r>
            <a:r>
              <a:rPr lang="en-GB" sz="1200" b="0" i="0" u="sng" kern="1200" dirty="0">
                <a:solidFill>
                  <a:schemeClr val="tx1"/>
                </a:solidFill>
                <a:effectLst/>
                <a:latin typeface="Arial" panose="020B0604020202020204" pitchFamily="34" charset="0"/>
                <a:ea typeface="+mn-ea"/>
                <a:cs typeface="+mn-cs"/>
              </a:rPr>
              <a:t>.</a:t>
            </a:r>
            <a:r>
              <a:rPr lang="en-GB" sz="1200" b="0" i="0" kern="1200" dirty="0">
                <a:solidFill>
                  <a:schemeClr val="tx1"/>
                </a:solidFill>
                <a:effectLst/>
                <a:latin typeface="Arial" panose="020B0604020202020204" pitchFamily="34" charset="0"/>
                <a:ea typeface="+mn-ea"/>
                <a:cs typeface="+mn-cs"/>
              </a:rPr>
              <a:t> You are asking for permission to withdraw the appeal and the form asks you to give brief reasons for doing so.  The Tribunal Service will then inform you in writing whether they have accepted the withdrawal of the appeal.</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If you ask to withdraw only a few days before the hearing date, then the easiest way to request a withdrawal is to email over the signed SEND 8 or Request for Change form to the Tribunal. You should mark it ‘URGENT’. You can also phone the Tribunal to let them know that you have sent it.  The Tribunal Service will then contact a Tribunal Judge before contacting you to say whether the request to withdraw has been accepted.</a:t>
            </a:r>
          </a:p>
          <a:p>
            <a:endParaRPr lang="en-GB" sz="1200" b="0" i="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panose="020B0604020202020204" pitchFamily="34" charset="0"/>
                <a:ea typeface="+mn-ea"/>
                <a:cs typeface="+mn-cs"/>
              </a:rPr>
              <a:t>In most circumstances the Tribunal will agree to a withdrawal. However in some cases, whether </a:t>
            </a:r>
            <a:r>
              <a:rPr lang="en-GB" dirty="0"/>
              <a:t>the LA has submitted a consent order or you have just decided yourself to withdraw, Tribunal can insist that everyone attends on the hearing date. This is so they can ensure that due process has been followed and parents have not been put under pressure.</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If for any reason the Tribunal do not agree to issue a consent order or allow you to withdraw the appeal, you will need to turn up to the Hearing and discuss the issues with the Tribunal Panel.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panose="020B0604020202020204" pitchFamily="34" charset="0"/>
              <a:ea typeface="+mn-ea"/>
              <a:cs typeface="+mn-cs"/>
            </a:endParaRPr>
          </a:p>
          <a:p>
            <a:endParaRPr lang="en-GB" dirty="0"/>
          </a:p>
        </p:txBody>
      </p:sp>
    </p:spTree>
    <p:extLst>
      <p:ext uri="{BB962C8B-B14F-4D97-AF65-F5344CB8AC3E}">
        <p14:creationId xmlns:p14="http://schemas.microsoft.com/office/powerpoint/2010/main" val="149951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379468-F797-4E47-B437-2A42AF5995F6}" type="slidenum">
              <a:rPr lang="en-GB" altLang="en-US" smtClean="0"/>
              <a:pPr/>
              <a:t>16</a:t>
            </a:fld>
            <a:endParaRPr lang="en-GB" altLang="en-US"/>
          </a:p>
        </p:txBody>
      </p:sp>
      <p:sp>
        <p:nvSpPr>
          <p:cNvPr id="72707" name="Rectangle 2"/>
          <p:cNvSpPr>
            <a:spLocks noGrp="1" noRot="1" noChangeAspect="1" noChangeArrowheads="1" noTextEdit="1"/>
          </p:cNvSpPr>
          <p:nvPr>
            <p:ph type="sldImg"/>
          </p:nvPr>
        </p:nvSpPr>
        <p:spPr>
          <a:xfrm>
            <a:off x="90488" y="744538"/>
            <a:ext cx="6616700" cy="3722687"/>
          </a:xfrm>
          <a:ln/>
        </p:spPr>
      </p:sp>
      <p:sp>
        <p:nvSpPr>
          <p:cNvPr id="72708" name="Rectangle 3"/>
          <p:cNvSpPr>
            <a:spLocks noGrp="1" noChangeArrowheads="1"/>
          </p:cNvSpPr>
          <p:nvPr>
            <p:ph type="body" idx="1"/>
          </p:nvPr>
        </p:nvSpPr>
        <p:spPr>
          <a:noFill/>
        </p:spPr>
        <p:txBody>
          <a:bodyPr/>
          <a:lstStyle/>
          <a:p>
            <a:pPr eaLnBrk="1" hangingPunct="1"/>
            <a:r>
              <a:rPr lang="en-GB" altLang="en-US" dirty="0"/>
              <a:t>Hopefully this presentation has given you an overview of the appeal process following lodging your appeal. If you have questions relating to your specific circumstances, please call SENDIASS to talk this through. IPSEA and Contact also have helplines as above, or you can contact the First-tier Tribunal directly.</a:t>
            </a:r>
          </a:p>
        </p:txBody>
      </p:sp>
    </p:spTree>
    <p:extLst>
      <p:ext uri="{BB962C8B-B14F-4D97-AF65-F5344CB8AC3E}">
        <p14:creationId xmlns:p14="http://schemas.microsoft.com/office/powerpoint/2010/main" val="2620469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90488" y="744538"/>
            <a:ext cx="6616700" cy="3722687"/>
          </a:xfrm>
          <a:ln/>
        </p:spPr>
      </p:sp>
      <p:sp>
        <p:nvSpPr>
          <p:cNvPr id="7171" name="Notes Placeholder 2"/>
          <p:cNvSpPr>
            <a:spLocks noGrp="1"/>
          </p:cNvSpPr>
          <p:nvPr>
            <p:ph type="body" idx="1"/>
          </p:nvPr>
        </p:nvSpPr>
        <p:spPr>
          <a:noFill/>
        </p:spPr>
        <p:txBody>
          <a:bodyPr/>
          <a:lstStyle/>
          <a:p>
            <a:r>
              <a:rPr lang="en-US" altLang="en-US" dirty="0"/>
              <a:t>These are the aims for today *see slide*</a:t>
            </a:r>
          </a:p>
          <a:p>
            <a:endParaRPr lang="en-US" altLang="en-US" dirty="0"/>
          </a:p>
          <a:p>
            <a:r>
              <a:rPr lang="en-GB" sz="1200" kern="1200" dirty="0">
                <a:solidFill>
                  <a:schemeClr val="tx1"/>
                </a:solidFill>
                <a:latin typeface="Arial" panose="020B0604020202020204" pitchFamily="34" charset="0"/>
                <a:ea typeface="+mn-ea"/>
                <a:cs typeface="+mn-cs"/>
              </a:rPr>
              <a:t>We hope this webinar will </a:t>
            </a:r>
            <a:r>
              <a:rPr lang="en-GB" dirty="0"/>
              <a:t>cover lots of information to help you to navigate the appeals process and feel confident about what happens once you’ve sent your appeal in.</a:t>
            </a:r>
            <a:endParaRPr lang="en-GB" sz="1200" kern="1200" dirty="0">
              <a:solidFill>
                <a:schemeClr val="tx1"/>
              </a:solidFill>
              <a:latin typeface="Arial" panose="020B0604020202020204" pitchFamily="34" charset="0"/>
              <a:ea typeface="+mn-ea"/>
              <a:cs typeface="+mn-cs"/>
            </a:endParaRPr>
          </a:p>
        </p:txBody>
      </p:sp>
      <p:sp>
        <p:nvSpPr>
          <p:cNvPr id="71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7343AE-1CDD-487A-A0D8-0EB75BDD8359}" type="slidenum">
              <a:rPr lang="en-GB" altLang="en-US" smtClean="0"/>
              <a:pPr/>
              <a:t>2</a:t>
            </a:fld>
            <a:endParaRPr lang="en-GB" altLang="en-US" dirty="0"/>
          </a:p>
        </p:txBody>
      </p:sp>
    </p:spTree>
    <p:extLst>
      <p:ext uri="{BB962C8B-B14F-4D97-AF65-F5344CB8AC3E}">
        <p14:creationId xmlns:p14="http://schemas.microsoft.com/office/powerpoint/2010/main" val="294060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90488" y="744538"/>
            <a:ext cx="6616700" cy="3722687"/>
          </a:xfrm>
          <a:ln/>
        </p:spPr>
      </p:sp>
      <p:sp>
        <p:nvSpPr>
          <p:cNvPr id="15363" name="Notes Placeholder 2"/>
          <p:cNvSpPr>
            <a:spLocks noGrp="1"/>
          </p:cNvSpPr>
          <p:nvPr>
            <p:ph type="body" idx="1"/>
          </p:nvPr>
        </p:nvSpPr>
        <p:spPr>
          <a:noFill/>
        </p:spPr>
        <p:txBody>
          <a:bodyPr/>
          <a:lstStyle/>
          <a:p>
            <a:pPr eaLnBrk="1" hangingPunct="1"/>
            <a:r>
              <a:rPr lang="en-US" altLang="en-US" dirty="0"/>
              <a:t>Appellant – The individual that brought the appeal, this could be the parent/</a:t>
            </a:r>
            <a:r>
              <a:rPr lang="en-US" altLang="en-US" dirty="0" err="1"/>
              <a:t>carer</a:t>
            </a:r>
            <a:r>
              <a:rPr lang="en-US" altLang="en-US" dirty="0"/>
              <a:t> or the young person</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Paper Hearings - </a:t>
            </a:r>
            <a:r>
              <a:rPr lang="en-GB" altLang="en-US" sz="1200" dirty="0">
                <a:solidFill>
                  <a:srgbClr val="008EC6"/>
                </a:solidFill>
                <a:latin typeface="Verdana" panose="020B0604030504040204" pitchFamily="34" charset="0"/>
                <a:ea typeface="Verdana" panose="020B0604030504040204" pitchFamily="34" charset="0"/>
                <a:cs typeface="Arial" panose="020B0604020202020204" pitchFamily="34" charset="0"/>
              </a:rPr>
              <a:t>Appeal will be on papers only (you do not attend). This means </a:t>
            </a:r>
            <a:r>
              <a:rPr lang="en-GB" sz="1200" kern="1200" dirty="0">
                <a:solidFill>
                  <a:schemeClr val="tx1"/>
                </a:solidFill>
                <a:latin typeface="Arial" panose="020B0604020202020204" pitchFamily="34" charset="0"/>
                <a:ea typeface="+mn-ea"/>
                <a:cs typeface="+mn-cs"/>
              </a:rPr>
              <a:t>the judge and panel will still sit on the day of the hearing but the </a:t>
            </a:r>
            <a:r>
              <a:rPr lang="en-GB" sz="1200" kern="1200" dirty="0" err="1">
                <a:solidFill>
                  <a:schemeClr val="tx1"/>
                </a:solidFill>
                <a:latin typeface="Arial" panose="020B0604020202020204" pitchFamily="34" charset="0"/>
                <a:ea typeface="+mn-ea"/>
                <a:cs typeface="+mn-cs"/>
              </a:rPr>
              <a:t>apellant</a:t>
            </a:r>
            <a:r>
              <a:rPr lang="en-GB" sz="1200" kern="1200" dirty="0">
                <a:solidFill>
                  <a:schemeClr val="tx1"/>
                </a:solidFill>
                <a:latin typeface="Arial" panose="020B0604020202020204" pitchFamily="34" charset="0"/>
                <a:ea typeface="+mn-ea"/>
                <a:cs typeface="+mn-cs"/>
              </a:rPr>
              <a:t> (you) and the respondent (LA) don't attend and no witnesses are invited. They will make a decision based on the paper evidence presented in the bundle.</a:t>
            </a:r>
            <a:endParaRPr lang="en-GB" altLang="en-US" sz="1200" dirty="0">
              <a:solidFill>
                <a:srgbClr val="008EC6"/>
              </a:solidFill>
              <a:latin typeface="Verdana" panose="020B0604030504040204" pitchFamily="34" charset="0"/>
              <a:ea typeface="Verdana" panose="020B0604030504040204" pitchFamily="34" charset="0"/>
              <a:cs typeface="Arial" panose="020B0604020202020204" pitchFamily="34" charset="0"/>
            </a:endParaRPr>
          </a:p>
          <a:p>
            <a:pPr eaLnBrk="1" hangingPunct="1"/>
            <a:endParaRPr lang="en-GB" altLang="en-US" sz="1200" dirty="0">
              <a:solidFill>
                <a:srgbClr val="008EC6"/>
              </a:solidFill>
              <a:latin typeface="Verdana" panose="020B0604030504040204" pitchFamily="34" charset="0"/>
              <a:ea typeface="Verdan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dirty="0">
                <a:solidFill>
                  <a:srgbClr val="008EC6"/>
                </a:solidFill>
                <a:latin typeface="Verdana" panose="020B0604030504040204" pitchFamily="34" charset="0"/>
                <a:ea typeface="Verdana" panose="020B0604030504040204" pitchFamily="34" charset="0"/>
                <a:cs typeface="Arial" panose="020B0604020202020204" pitchFamily="34" charset="0"/>
              </a:rPr>
              <a:t>Oral Hearings – Also known as face to face hearings are </a:t>
            </a:r>
            <a:r>
              <a:rPr lang="en-GB" sz="1200" kern="1200" dirty="0">
                <a:solidFill>
                  <a:schemeClr val="tx1"/>
                </a:solidFill>
                <a:latin typeface="Arial" panose="020B0604020202020204" pitchFamily="34" charset="0"/>
                <a:ea typeface="+mn-ea"/>
                <a:cs typeface="+mn-cs"/>
              </a:rPr>
              <a:t>now held virtually other than in exceptional circumstances (such as where disability prevents somebody from taking part). We can support people to access this type of hearing if necessary.</a:t>
            </a:r>
          </a:p>
          <a:p>
            <a:pPr eaLnBrk="1" hangingPunct="1"/>
            <a:endParaRPr lang="en-US" altLang="en-US" dirty="0"/>
          </a:p>
          <a:p>
            <a:pPr eaLnBrk="1" hangingPunct="1"/>
            <a:r>
              <a:rPr lang="en-US" altLang="en-US" dirty="0"/>
              <a:t>Case management - </a:t>
            </a:r>
            <a:r>
              <a:rPr lang="en-GB" altLang="en-US" sz="1200" kern="1200" dirty="0">
                <a:solidFill>
                  <a:schemeClr val="tx1"/>
                </a:solidFill>
                <a:latin typeface="Arial" panose="020B0604020202020204" pitchFamily="34" charset="0"/>
                <a:ea typeface="+mn-ea"/>
                <a:cs typeface="+mn-cs"/>
              </a:rPr>
              <a:t>C</a:t>
            </a:r>
            <a:r>
              <a:rPr lang="en-GB" sz="1200" kern="1200" dirty="0">
                <a:solidFill>
                  <a:schemeClr val="tx1"/>
                </a:solidFill>
                <a:latin typeface="Arial" panose="020B0604020202020204" pitchFamily="34" charset="0"/>
                <a:ea typeface="+mn-ea"/>
                <a:cs typeface="+mn-cs"/>
              </a:rPr>
              <a:t>ase management often involves a telephone case management hearing. This is a conference call with the judge, the appellant and the respondent and we’ll talk more about that later.</a:t>
            </a:r>
            <a:endParaRPr lang="en-US" altLang="en-US" dirty="0"/>
          </a:p>
        </p:txBody>
      </p:sp>
      <p:sp>
        <p:nvSpPr>
          <p:cNvPr id="153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519568-8D8D-45B3-BFDB-A458CB221E81}" type="slidenum">
              <a:rPr lang="en-GB" altLang="en-US" smtClean="0"/>
              <a:pPr/>
              <a:t>3</a:t>
            </a:fld>
            <a:endParaRPr lang="en-GB" altLang="en-US"/>
          </a:p>
        </p:txBody>
      </p:sp>
    </p:spTree>
    <p:extLst>
      <p:ext uri="{BB962C8B-B14F-4D97-AF65-F5344CB8AC3E}">
        <p14:creationId xmlns:p14="http://schemas.microsoft.com/office/powerpoint/2010/main" val="253962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B38EDF-CADA-4F62-A75F-3940440CCFC9}" type="slidenum">
              <a:rPr lang="en-GB" altLang="en-US" smtClean="0"/>
              <a:pPr/>
              <a:t>4</a:t>
            </a:fld>
            <a:endParaRPr lang="en-GB" altLang="en-US"/>
          </a:p>
        </p:txBody>
      </p:sp>
      <p:sp>
        <p:nvSpPr>
          <p:cNvPr id="21507" name="Rectangle 2"/>
          <p:cNvSpPr>
            <a:spLocks noGrp="1" noRot="1" noChangeAspect="1" noChangeArrowheads="1" noTextEdit="1"/>
          </p:cNvSpPr>
          <p:nvPr>
            <p:ph type="sldImg"/>
          </p:nvPr>
        </p:nvSpPr>
        <p:spPr>
          <a:xfrm>
            <a:off x="90488" y="744538"/>
            <a:ext cx="6616700" cy="3722687"/>
          </a:xfrm>
          <a:ln/>
        </p:spPr>
      </p:sp>
      <p:sp>
        <p:nvSpPr>
          <p:cNvPr id="21508" name="Rectangle 3"/>
          <p:cNvSpPr>
            <a:spLocks noGrp="1" noChangeArrowheads="1"/>
          </p:cNvSpPr>
          <p:nvPr>
            <p:ph type="body" idx="1"/>
          </p:nvPr>
        </p:nvSpPr>
        <p:spPr>
          <a:noFill/>
        </p:spPr>
        <p:txBody>
          <a:bodyPr/>
          <a:lstStyle/>
          <a:p>
            <a:r>
              <a:rPr lang="en-GB" sz="2800" b="1" u="sng" dirty="0"/>
              <a:t>The timetable for the appeal process</a:t>
            </a:r>
          </a:p>
          <a:p>
            <a:endParaRPr lang="en-GB" sz="2800" b="1" u="sng" dirty="0"/>
          </a:p>
          <a:p>
            <a:r>
              <a:rPr lang="en-GB" sz="2800" b="0" u="none" dirty="0"/>
              <a:t>The timetable for appeals is on the screen and this starts at week zero. This begins on the date that the Tribunal registers your appeal. </a:t>
            </a:r>
          </a:p>
          <a:p>
            <a:endParaRPr lang="en-GB" sz="2800" b="1" u="sng" dirty="0"/>
          </a:p>
          <a:p>
            <a:r>
              <a:rPr lang="en-GB" sz="2800" dirty="0"/>
              <a:t>After you send in your appeal, the SEND Tribunal will reply within </a:t>
            </a:r>
            <a:r>
              <a:rPr lang="en-GB" sz="2800" b="1" dirty="0"/>
              <a:t>10 working days</a:t>
            </a:r>
            <a:r>
              <a:rPr lang="en-GB" sz="2800" dirty="0"/>
              <a:t> of them registering your appeal. This is called a registration letter and will include the key dates for the actions.  Working days do not include Saturdays, Sundays, bank holidays, any day between 25 December to 1 January, or any day in August.</a:t>
            </a:r>
          </a:p>
          <a:p>
            <a:endParaRPr lang="en-GB" sz="2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latin typeface="Arial" panose="020B0604020202020204" pitchFamily="34" charset="0"/>
                <a:ea typeface="+mn-ea"/>
                <a:cs typeface="+mn-cs"/>
              </a:rPr>
              <a:t>In the letter you will be given an appeal number. It is important to put that in the subject line of any other communication you have with the Tribunal Service and the LA.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latin typeface="Arial" panose="020B0604020202020204" pitchFamily="34" charset="0"/>
                <a:ea typeface="+mn-ea"/>
                <a:cs typeface="+mn-cs"/>
              </a:rPr>
              <a:t>The registration letter is usually about 10 pages long. It’s likely you’ll need to read the letter several times to make sense of it, and we can, of course, support with any questions.</a:t>
            </a:r>
          </a:p>
          <a:p>
            <a:endParaRPr lang="en-GB" sz="2800" dirty="0"/>
          </a:p>
          <a:p>
            <a:r>
              <a:rPr lang="en-GB" sz="2800" dirty="0"/>
              <a:t>In addition to the key dates, the registration letter should inform you that you have a right to request that the appeal be actively case managed by a member of the judicial team. More on this later!</a:t>
            </a:r>
          </a:p>
          <a:p>
            <a:pPr marL="0" indent="0">
              <a:buFont typeface="Arial" panose="020B0604020202020204" pitchFamily="34" charset="0"/>
              <a:buNone/>
            </a:pPr>
            <a:endParaRPr lang="en-GB" sz="2800" dirty="0"/>
          </a:p>
          <a:p>
            <a:pPr marL="0" indent="0">
              <a:buFont typeface="Arial" panose="020B0604020202020204" pitchFamily="34" charset="0"/>
              <a:buNone/>
            </a:pPr>
            <a:r>
              <a:rPr lang="en-GB" sz="2800" dirty="0"/>
              <a:t>The SEND Tribunal should also send you copies of:</a:t>
            </a:r>
          </a:p>
          <a:p>
            <a:pPr marL="457200" indent="-457200">
              <a:buFont typeface="Arial" panose="020B0604020202020204" pitchFamily="34" charset="0"/>
              <a:buChar char="•"/>
            </a:pPr>
            <a:r>
              <a:rPr lang="en-GB" sz="2800" dirty="0"/>
              <a:t> an Attendance Form to return to the SEND Tribunal;</a:t>
            </a:r>
          </a:p>
          <a:p>
            <a:pPr marL="457200" indent="-457200">
              <a:buFont typeface="Arial" panose="020B0604020202020204" pitchFamily="34" charset="0"/>
              <a:buChar char="•"/>
            </a:pPr>
            <a:r>
              <a:rPr lang="en-GB" sz="2800" dirty="0"/>
              <a:t> a Request for Change Form.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800" dirty="0"/>
          </a:p>
          <a:p>
            <a:r>
              <a:rPr lang="en-GB" sz="2800" dirty="0"/>
              <a:t>At the same time as sending you the registration letter, the SEND Tribunal will write to the LA, sending them a copy of your appeal documents.</a:t>
            </a:r>
          </a:p>
          <a:p>
            <a:endParaRPr lang="en-GB" sz="2800" dirty="0"/>
          </a:p>
          <a:p>
            <a:r>
              <a:rPr lang="en-GB" sz="2800" dirty="0"/>
              <a:t>The LA will need to submit their response to the SEND Tribunal </a:t>
            </a:r>
            <a:r>
              <a:rPr lang="en-GB" sz="2800" b="1" dirty="0"/>
              <a:t>within 30 working days of receiving your appeal documents,</a:t>
            </a:r>
            <a:r>
              <a:rPr lang="en-GB" sz="2800" dirty="0"/>
              <a:t> stating whether it opposes your appeal and why. The LA must send you a copy of the response sent to the Tribunal. If you don’t receive this by the date that the LA had to respond, you should tell the SEND Tribunal.</a:t>
            </a:r>
          </a:p>
          <a:p>
            <a:endParaRPr lang="en-GB" sz="2800" dirty="0"/>
          </a:p>
          <a:p>
            <a:r>
              <a:rPr lang="en-GB" sz="2800" dirty="0"/>
              <a:t>Ensure that any evidence you didn’t send in with your appeal form is sent to the SEND Tribunal by the final deadline they set. Always send a copy to the LA at the same time. We’ll talk more about evidence later.</a:t>
            </a:r>
          </a:p>
          <a:p>
            <a:endParaRPr lang="en-GB" sz="2800" dirty="0"/>
          </a:p>
          <a:p>
            <a:r>
              <a:rPr lang="en-GB" sz="2800" dirty="0"/>
              <a:t>At least </a:t>
            </a:r>
            <a:r>
              <a:rPr lang="en-GB" sz="2800" b="1" dirty="0"/>
              <a:t>10 working days</a:t>
            </a:r>
            <a:r>
              <a:rPr lang="en-GB" sz="2800" dirty="0"/>
              <a:t> before the hearing, the LA will send you and the SEND Tribunal the ‘bundle’. This consists of all documentation from all parties relating to the appeal. It will follow a set format and each page will be numbered. We will talk more about the bundle further along in this webinar. </a:t>
            </a:r>
          </a:p>
          <a:p>
            <a:endParaRPr lang="en-GB" sz="2800" dirty="0"/>
          </a:p>
        </p:txBody>
      </p:sp>
    </p:spTree>
    <p:extLst>
      <p:ext uri="{BB962C8B-B14F-4D97-AF65-F5344CB8AC3E}">
        <p14:creationId xmlns:p14="http://schemas.microsoft.com/office/powerpoint/2010/main" val="364203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9DC0EB-7FFC-40FB-81DF-437608DD3BAA}" type="slidenum">
              <a:rPr lang="en-GB" altLang="en-US" smtClean="0">
                <a:solidFill>
                  <a:srgbClr val="000000"/>
                </a:solidFill>
              </a:rPr>
              <a:pPr/>
              <a:t>5</a:t>
            </a:fld>
            <a:endParaRPr lang="en-GB" altLang="en-US">
              <a:solidFill>
                <a:srgbClr val="000000"/>
              </a:solidFill>
            </a:endParaRPr>
          </a:p>
        </p:txBody>
      </p:sp>
      <p:sp>
        <p:nvSpPr>
          <p:cNvPr id="50179" name="Rectangle 2"/>
          <p:cNvSpPr>
            <a:spLocks noGrp="1" noRot="1" noChangeAspect="1" noChangeArrowheads="1" noTextEdit="1"/>
          </p:cNvSpPr>
          <p:nvPr>
            <p:ph type="sldImg"/>
          </p:nvPr>
        </p:nvSpPr>
        <p:spPr>
          <a:xfrm>
            <a:off x="90488" y="744538"/>
            <a:ext cx="6616700" cy="3722687"/>
          </a:xfrm>
          <a:ln/>
        </p:spPr>
      </p:sp>
      <p:sp>
        <p:nvSpPr>
          <p:cNvPr id="50180" name="Rectangle 3"/>
          <p:cNvSpPr>
            <a:spLocks noGrp="1" noChangeArrowheads="1"/>
          </p:cNvSpPr>
          <p:nvPr>
            <p:ph type="body" idx="1"/>
          </p:nvPr>
        </p:nvSpPr>
        <p:spPr>
          <a:noFill/>
        </p:spPr>
        <p:txBody>
          <a:bodyPr/>
          <a:lstStyle/>
          <a:p>
            <a:pPr eaLnBrk="1" hangingPunct="1"/>
            <a:r>
              <a:rPr lang="en-GB" dirty="0"/>
              <a:t>Well before the day of the SEND Tribunal hearing you will need to complete a number of steps to ensure that you are fully prepared and your case is properly presented. It is up to you to put forward and prove your case. </a:t>
            </a:r>
          </a:p>
          <a:p>
            <a:pPr eaLnBrk="1" hangingPunct="1"/>
            <a:endParaRPr lang="en-GB" dirty="0"/>
          </a:p>
          <a:p>
            <a:pPr eaLnBrk="1" hangingPunct="1"/>
            <a:r>
              <a:rPr lang="en-GB" dirty="0"/>
              <a:t>You need to make sure that after you have received the registration letter, anything that you send to the Tribunal, you also send a copy of to the LA at the same time. If you are sending documents to the Tribunal by email, you will need to copy in the contact you have at the LA. The LA need to see everything that you have included in your appeal so that they can respond. They also have responsibility for preparing the bundle for the hearing. Don’t worry, the LA has to send you copies of evidence and correspondence that they have filed with the SEND Tribunal too!</a:t>
            </a:r>
          </a:p>
          <a:p>
            <a:pPr eaLnBrk="1" hangingPunct="1"/>
            <a:endParaRPr lang="en-GB" dirty="0"/>
          </a:p>
          <a:p>
            <a:pPr eaLnBrk="1" hangingPunct="1"/>
            <a:r>
              <a:rPr lang="en-GB" dirty="0">
                <a:effectLst/>
              </a:rPr>
              <a:t>You would have submitted evidence when you lodged your appeal but you may subsequently wish to submit further evidence. Both parties must submit evidence they wish to rely on, as soon as it becomes available and not hold onto it until the last minute. The LA will then have the opportunity to review their position. This helps to resolve issues ahead of the hearing. </a:t>
            </a:r>
            <a:r>
              <a:rPr lang="en-GB" dirty="0"/>
              <a:t>Once you’ve submitted all your evidence it is still possible to make changes to your appeal by using a Request for Change Form that can be found on the tribunal website (SEND7 Form). This could be because you’ve found additional evidence or there has been a new event, for example an admission or exclusion. You can also request an extension to your deadline to file evidence using the same form. Remember that every time you send something to the SEND Tribunal, you include your appeal reference number in the subject line.</a:t>
            </a:r>
          </a:p>
          <a:p>
            <a:pPr eaLnBrk="1" hangingPunct="1"/>
            <a:endParaRPr lang="en-GB" dirty="0"/>
          </a:p>
          <a:p>
            <a:pPr eaLnBrk="1" hangingPunct="1"/>
            <a:r>
              <a:rPr lang="en-GB" dirty="0"/>
              <a:t>We always recommend gathering evidence as quickly as possible including the obtaining of medical evidence, or evidence from a school or the LA. If you’re finding it hard to get evidence from your LA you can ask the SEND Tribunal for a ‘direction’ to make the LA release the document. This is also done through the Request Changes Form.</a:t>
            </a:r>
          </a:p>
          <a:p>
            <a:pPr eaLnBrk="1" hangingPunct="1"/>
            <a:endParaRPr lang="en-GB" dirty="0"/>
          </a:p>
          <a:p>
            <a:pPr eaLnBrk="1" hangingPunct="1"/>
            <a:r>
              <a:rPr lang="en-GB" dirty="0"/>
              <a:t>Do not assume that anyone else will send in evidence that you want the Tribunal to see!  This is your appeal so even if you think the LA will send a document or report in with their response, you should still send it as part of YOUR evidence. That way you are in control of what the Tribunal sees to support your appeal.</a:t>
            </a:r>
          </a:p>
          <a:p>
            <a:pPr eaLnBrk="1" hangingPunct="1"/>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dirty="0"/>
              <a:t>To keep your paperwork in order, it can help to send in a simple chronology or timeline of the key dates and events relating to your appeal referenced to the appropriate evidence.  For example you might put on the chronology that on x date the LA wrote to you with a decision on your child’s case, and you would ensure that a copy of that letter is in the evidence. If you keep the paperwork in the same order as you have it listed on the chronology, the Tribunal will be able to easily follow the story you want them to hear. </a:t>
            </a:r>
          </a:p>
          <a:p>
            <a:pPr eaLnBrk="1" hangingPunct="1"/>
            <a:r>
              <a:rPr lang="en-GB" dirty="0"/>
              <a:t> </a:t>
            </a:r>
            <a:endParaRPr lang="en-GB" altLang="en-US" dirty="0"/>
          </a:p>
          <a:p>
            <a:pPr eaLnBrk="1" hangingPunct="1"/>
            <a:r>
              <a:rPr lang="en-GB" altLang="en-US" dirty="0"/>
              <a:t>When the LA responds to your appeal you can make a further response to their argument which should be sent to the LA and SEND tribunal. So for example, if the LA respond saying that the school of your choice cannot meet needs but you have evidence through a witness statement or from the prospectus of what they offer that they can meet your child’s needs, then you can send this to the Tribunal and LA as a response to their argument. </a:t>
            </a:r>
          </a:p>
          <a:p>
            <a:pPr eaLnBrk="1" hangingPunct="1"/>
            <a:endParaRPr lang="en-GB" altLang="en-US" dirty="0"/>
          </a:p>
          <a:p>
            <a:pPr eaLnBrk="1" hangingPunct="1"/>
            <a:r>
              <a:rPr lang="en-GB" altLang="en-US" dirty="0"/>
              <a:t>Any evidence that you do submit please remember it needs to:</a:t>
            </a:r>
          </a:p>
          <a:p>
            <a:pPr eaLnBrk="1" hangingPunct="1">
              <a:buFont typeface="Arial" panose="020B0604020202020204" pitchFamily="34" charset="0"/>
              <a:buChar char="•"/>
            </a:pPr>
            <a:r>
              <a:rPr lang="en-GB" altLang="en-US" sz="1200" dirty="0">
                <a:solidFill>
                  <a:schemeClr val="tx1"/>
                </a:solidFill>
              </a:rPr>
              <a:t> Be up to date - approximately within the last year – if it isn’t but it is still relevant and good evidence then please send it in. </a:t>
            </a:r>
          </a:p>
          <a:p>
            <a:pPr eaLnBrk="1" hangingPunct="1">
              <a:buFont typeface="Arial" panose="020B0604020202020204" pitchFamily="34" charset="0"/>
              <a:buChar char="•"/>
            </a:pPr>
            <a:r>
              <a:rPr lang="en-GB" altLang="en-US" sz="1200" dirty="0">
                <a:solidFill>
                  <a:schemeClr val="tx1"/>
                </a:solidFill>
              </a:rPr>
              <a:t> Address the issues you are appealing and must support the points you are making. </a:t>
            </a:r>
          </a:p>
          <a:p>
            <a:pPr eaLnBrk="1" hangingPunct="1">
              <a:buFont typeface="Arial" panose="020B0604020202020204" pitchFamily="34" charset="0"/>
              <a:buChar char="•"/>
            </a:pPr>
            <a:r>
              <a:rPr lang="en-GB" altLang="en-US" sz="1200" dirty="0">
                <a:solidFill>
                  <a:schemeClr val="tx1"/>
                </a:solidFill>
              </a:rPr>
              <a:t> Be relevant.  Is the information that you’re sending going to help with your argument?</a:t>
            </a:r>
          </a:p>
          <a:p>
            <a:pPr eaLnBrk="1" hangingPunct="1">
              <a:buFont typeface="Arial" panose="020B0604020202020204" pitchFamily="34" charset="0"/>
              <a:buChar char="•"/>
            </a:pPr>
            <a:r>
              <a:rPr lang="en-GB" altLang="en-US" sz="1200" dirty="0">
                <a:solidFill>
                  <a:schemeClr val="tx1"/>
                </a:solidFill>
              </a:rPr>
              <a:t> Be copies,  not the original documents.</a:t>
            </a:r>
          </a:p>
          <a:p>
            <a:pPr eaLnBrk="1" hangingPunct="1"/>
            <a:endParaRPr lang="en-GB" altLang="en-US" dirty="0"/>
          </a:p>
        </p:txBody>
      </p:sp>
    </p:spTree>
    <p:extLst>
      <p:ext uri="{BB962C8B-B14F-4D97-AF65-F5344CB8AC3E}">
        <p14:creationId xmlns:p14="http://schemas.microsoft.com/office/powerpoint/2010/main" val="264545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2D978F-581F-4D97-93E5-8BB4BB536E4B}" type="slidenum">
              <a:rPr lang="en-GB" altLang="en-US" smtClean="0"/>
              <a:pPr/>
              <a:t>6</a:t>
            </a:fld>
            <a:endParaRPr lang="en-GB" altLang="en-US"/>
          </a:p>
        </p:txBody>
      </p:sp>
      <p:sp>
        <p:nvSpPr>
          <p:cNvPr id="48131" name="Rectangle 2"/>
          <p:cNvSpPr>
            <a:spLocks noGrp="1" noRot="1" noChangeAspect="1" noChangeArrowheads="1" noTextEdit="1"/>
          </p:cNvSpPr>
          <p:nvPr>
            <p:ph type="sldImg"/>
          </p:nvPr>
        </p:nvSpPr>
        <p:spPr>
          <a:xfrm>
            <a:off x="90488" y="744538"/>
            <a:ext cx="6616700" cy="3722687"/>
          </a:xfrm>
          <a:ln/>
        </p:spPr>
      </p:sp>
      <p:sp>
        <p:nvSpPr>
          <p:cNvPr id="4813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dirty="0"/>
              <a:t>So on the screen you can see some of the examples of evidence you may wish to submit as part of your appeal. This is not an exhaustive list and not all of it is relevant in every case,  but just some ideas.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dirty="0"/>
              <a:t>Evidence may include: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dirty="0"/>
          </a:p>
          <a:p>
            <a:pPr marL="914400" lvl="1" indent="-457200">
              <a:buBlip>
                <a:blip r:embed="rId3"/>
              </a:buBlip>
            </a:pPr>
            <a:r>
              <a:rPr lang="en-GB" sz="1200" kern="1200" dirty="0">
                <a:solidFill>
                  <a:schemeClr val="tx1"/>
                </a:solidFill>
                <a:latin typeface="Arial" panose="020B0604020202020204" pitchFamily="34" charset="0"/>
                <a:ea typeface="+mn-ea"/>
                <a:cs typeface="+mn-cs"/>
              </a:rPr>
              <a:t>Observations and recommendations from expert education, health and social care professionals</a:t>
            </a:r>
          </a:p>
          <a:p>
            <a:pPr marL="914400" lvl="1" indent="-457200">
              <a:buBlip>
                <a:blip r:embed="rId3"/>
              </a:buBlip>
            </a:pPr>
            <a:r>
              <a:rPr lang="en-GB" altLang="en-US" sz="2400" dirty="0">
                <a:solidFill>
                  <a:srgbClr val="008EC6"/>
                </a:solidFill>
                <a:latin typeface="Verdana" panose="020B0604030504040204" pitchFamily="34" charset="0"/>
                <a:ea typeface="Verdana" panose="020B0604030504040204" pitchFamily="34" charset="0"/>
              </a:rPr>
              <a:t>Teachers reports</a:t>
            </a:r>
          </a:p>
          <a:p>
            <a:pPr marL="914400" marR="0" lvl="1" indent="-457200" algn="l" defTabSz="914400" rtl="0" eaLnBrk="0" fontAlgn="base" latinLnBrk="0" hangingPunct="0">
              <a:lnSpc>
                <a:spcPct val="100000"/>
              </a:lnSpc>
              <a:spcBef>
                <a:spcPct val="30000"/>
              </a:spcBef>
              <a:spcAft>
                <a:spcPct val="0"/>
              </a:spcAft>
              <a:buClrTx/>
              <a:buSzTx/>
              <a:buFontTx/>
              <a:buBlip>
                <a:blip r:embed="rId3"/>
              </a:buBlip>
              <a:tabLst/>
              <a:defRPr/>
            </a:pPr>
            <a:r>
              <a:rPr lang="en-GB" altLang="en-US" sz="2400" dirty="0">
                <a:solidFill>
                  <a:srgbClr val="008EC6"/>
                </a:solidFill>
                <a:latin typeface="Verdana" panose="020B0604030504040204" pitchFamily="34" charset="0"/>
                <a:ea typeface="Verdana" panose="020B0604030504040204" pitchFamily="34" charset="0"/>
              </a:rPr>
              <a:t>Parents views and experiences – write </a:t>
            </a:r>
            <a:r>
              <a:rPr lang="en-GB" altLang="en-US" sz="2400" dirty="0"/>
              <a:t>a covering letter that states what your feelings/views are/how it has affected you as a family. Explain how what you are appealing will help your CYP. This helps tribunal to see how this is affecting you as a family and reminds them that this is your life everyday. </a:t>
            </a:r>
          </a:p>
          <a:p>
            <a:pPr marL="914400" marR="0" lvl="1" indent="-457200" algn="l" defTabSz="914400" rtl="0" eaLnBrk="0" fontAlgn="base" latinLnBrk="0" hangingPunct="0">
              <a:lnSpc>
                <a:spcPct val="100000"/>
              </a:lnSpc>
              <a:spcBef>
                <a:spcPct val="30000"/>
              </a:spcBef>
              <a:spcAft>
                <a:spcPct val="0"/>
              </a:spcAft>
              <a:buClrTx/>
              <a:buSzTx/>
              <a:buFontTx/>
              <a:buBlip>
                <a:blip r:embed="rId3"/>
              </a:buBlip>
              <a:tabLst/>
              <a:defRPr/>
            </a:pPr>
            <a:r>
              <a:rPr lang="en-GB" altLang="en-US" sz="2400" dirty="0">
                <a:solidFill>
                  <a:srgbClr val="008EC6"/>
                </a:solidFill>
                <a:latin typeface="Verdana" panose="020B0604030504040204" pitchFamily="34" charset="0"/>
                <a:ea typeface="Verdana" panose="020B0604030504040204" pitchFamily="34" charset="0"/>
              </a:rPr>
              <a:t>Childs/YP views –This is really important! </a:t>
            </a:r>
            <a:r>
              <a:rPr lang="en-GB" altLang="en-US" sz="2400" dirty="0"/>
              <a:t>Make sure your CYP views are captured. Tribunal wants to know what the CYP is feeling. </a:t>
            </a:r>
            <a:r>
              <a:rPr lang="en-GB" sz="1200" kern="1200" dirty="0">
                <a:solidFill>
                  <a:schemeClr val="tx1"/>
                </a:solidFill>
                <a:latin typeface="Arial" panose="020B0604020202020204" pitchFamily="34" charset="0"/>
                <a:ea typeface="+mn-ea"/>
                <a:cs typeface="+mn-cs"/>
              </a:rPr>
              <a:t>If  the CYP is not able to record their views independently, you could see if there is anyone from outside the immediate family who may be able to help them. This could be viewed as being more objective. It is of course still very important for close family to express what they believe the views of your CYP to be.</a:t>
            </a:r>
            <a:endParaRPr lang="en-GB" altLang="en-US" sz="2400" dirty="0">
              <a:solidFill>
                <a:srgbClr val="008EC6"/>
              </a:solidFill>
              <a:latin typeface="Verdana" panose="020B0604030504040204" pitchFamily="34" charset="0"/>
              <a:ea typeface="Verdana" panose="020B0604030504040204" pitchFamily="34" charset="0"/>
            </a:endParaRPr>
          </a:p>
          <a:p>
            <a:pPr marL="914400" lvl="1" indent="-457200">
              <a:buBlip>
                <a:blip r:embed="rId3"/>
              </a:buBlip>
            </a:pPr>
            <a:r>
              <a:rPr lang="en-GB" altLang="en-US" sz="2400" dirty="0">
                <a:solidFill>
                  <a:srgbClr val="008EC6"/>
                </a:solidFill>
                <a:latin typeface="Verdana" panose="020B0604030504040204" pitchFamily="34" charset="0"/>
                <a:ea typeface="Verdana" panose="020B0604030504040204" pitchFamily="34" charset="0"/>
              </a:rPr>
              <a:t>Annual </a:t>
            </a:r>
            <a:r>
              <a:rPr lang="en-US" altLang="en-US" sz="2400" dirty="0">
                <a:solidFill>
                  <a:srgbClr val="008EC6"/>
                </a:solidFill>
                <a:latin typeface="Verdana" panose="020B0604030504040204" pitchFamily="34" charset="0"/>
                <a:ea typeface="Verdana" panose="020B0604030504040204" pitchFamily="34" charset="0"/>
              </a:rPr>
              <a:t>review reports</a:t>
            </a:r>
            <a:endParaRPr lang="en-GB" altLang="en-US" sz="2400" dirty="0">
              <a:solidFill>
                <a:srgbClr val="008EC6"/>
              </a:solidFill>
              <a:latin typeface="Verdana" panose="020B0604030504040204" pitchFamily="34" charset="0"/>
              <a:ea typeface="Verdana" panose="020B0604030504040204" pitchFamily="34" charset="0"/>
            </a:endParaRPr>
          </a:p>
          <a:p>
            <a:pPr marL="914400" lvl="1" indent="-457200">
              <a:buBlip>
                <a:blip r:embed="rId3"/>
              </a:buBlip>
            </a:pPr>
            <a:r>
              <a:rPr lang="en-GB" altLang="en-US" sz="2400" dirty="0">
                <a:solidFill>
                  <a:srgbClr val="008EC6"/>
                </a:solidFill>
                <a:latin typeface="Verdana" panose="020B0604030504040204" pitchFamily="34" charset="0"/>
                <a:ea typeface="Verdana" panose="020B0604030504040204" pitchFamily="34" charset="0"/>
              </a:rPr>
              <a:t>Private assessments </a:t>
            </a:r>
          </a:p>
          <a:p>
            <a:pPr marL="914400" marR="0" lvl="1" indent="-457200" algn="l" defTabSz="914400" rtl="0" eaLnBrk="0" fontAlgn="base" latinLnBrk="0" hangingPunct="0">
              <a:lnSpc>
                <a:spcPct val="100000"/>
              </a:lnSpc>
              <a:spcBef>
                <a:spcPct val="30000"/>
              </a:spcBef>
              <a:spcAft>
                <a:spcPct val="0"/>
              </a:spcAft>
              <a:buClrTx/>
              <a:buSzTx/>
              <a:buFontTx/>
              <a:buBlip>
                <a:blip r:embed="rId3"/>
              </a:buBlip>
              <a:tabLst/>
              <a:defRPr/>
            </a:pPr>
            <a:r>
              <a:rPr lang="en-GB" altLang="en-US" sz="2400" dirty="0">
                <a:solidFill>
                  <a:srgbClr val="008EC6"/>
                </a:solidFill>
                <a:latin typeface="Verdana" panose="020B0604030504040204" pitchFamily="34" charset="0"/>
                <a:ea typeface="Verdana" panose="020B0604030504040204" pitchFamily="34" charset="0"/>
              </a:rPr>
              <a:t>Written statements from those that are involved with the child/YP. </a:t>
            </a:r>
            <a:r>
              <a:rPr lang="en-GB" sz="1200" kern="1200" dirty="0">
                <a:solidFill>
                  <a:schemeClr val="tx1"/>
                </a:solidFill>
                <a:latin typeface="Arial" panose="020B0604020202020204" pitchFamily="34" charset="0"/>
                <a:ea typeface="+mn-ea"/>
                <a:cs typeface="+mn-cs"/>
              </a:rPr>
              <a:t>Written statements are also sometimes known as witness statements.</a:t>
            </a:r>
            <a:endParaRPr lang="en-GB" altLang="en-US" sz="2400" dirty="0">
              <a:solidFill>
                <a:srgbClr val="008EC6"/>
              </a:solidFill>
              <a:latin typeface="Verdana" panose="020B0604030504040204" pitchFamily="34" charset="0"/>
              <a:ea typeface="Verdana" panose="020B0604030504040204" pitchFamily="34" charset="0"/>
            </a:endParaRPr>
          </a:p>
          <a:p>
            <a:pPr marL="914400" lvl="1" indent="-457200">
              <a:buBlip>
                <a:blip r:embed="rId3"/>
              </a:buBlip>
            </a:pPr>
            <a:r>
              <a:rPr lang="en-GB" altLang="en-US" sz="2400" dirty="0">
                <a:solidFill>
                  <a:srgbClr val="008EC6"/>
                </a:solidFill>
                <a:latin typeface="Verdana" panose="020B0604030504040204" pitchFamily="34" charset="0"/>
                <a:ea typeface="Verdana" panose="020B0604030504040204" pitchFamily="34" charset="0"/>
              </a:rPr>
              <a:t>Home- school diaries</a:t>
            </a:r>
          </a:p>
          <a:p>
            <a:pPr marL="914400" lvl="1" indent="-457200">
              <a:buBlip>
                <a:blip r:embed="rId3"/>
              </a:buBlip>
            </a:pPr>
            <a:r>
              <a:rPr lang="en-GB" altLang="en-US" sz="2400" dirty="0">
                <a:solidFill>
                  <a:srgbClr val="008EC6"/>
                </a:solidFill>
                <a:latin typeface="Verdana" panose="020B0604030504040204" pitchFamily="34" charset="0"/>
                <a:ea typeface="Verdana" panose="020B0604030504040204" pitchFamily="34" charset="0"/>
              </a:rPr>
              <a:t>Exclusion letters</a:t>
            </a:r>
          </a:p>
          <a:p>
            <a:pPr marL="914400" lvl="1" indent="-457200">
              <a:buBlip>
                <a:blip r:embed="rId3"/>
              </a:buBlip>
            </a:pPr>
            <a:r>
              <a:rPr lang="en-GB" altLang="en-US" sz="2400" dirty="0">
                <a:solidFill>
                  <a:srgbClr val="008EC6"/>
                </a:solidFill>
                <a:latin typeface="Verdana" panose="020B0604030504040204" pitchFamily="34" charset="0"/>
                <a:ea typeface="Verdana" panose="020B0604030504040204" pitchFamily="34" charset="0"/>
              </a:rPr>
              <a:t>SEN support plans and  evidence that show the graduated response of assess, plan, do, review.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dirty="0"/>
          </a:p>
        </p:txBody>
      </p:sp>
    </p:spTree>
    <p:extLst>
      <p:ext uri="{BB962C8B-B14F-4D97-AF65-F5344CB8AC3E}">
        <p14:creationId xmlns:p14="http://schemas.microsoft.com/office/powerpoint/2010/main" val="53260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rial" panose="020B0604020202020204" pitchFamily="34" charset="0"/>
                <a:ea typeface="+mn-ea"/>
                <a:cs typeface="+mn-cs"/>
              </a:rPr>
              <a:t>Late</a:t>
            </a:r>
            <a:r>
              <a:rPr lang="en-GB" sz="1200" b="0" i="0" kern="1200" dirty="0">
                <a:solidFill>
                  <a:schemeClr val="tx1"/>
                </a:solidFill>
                <a:effectLst/>
                <a:latin typeface="Arial" panose="020B0604020202020204" pitchFamily="34" charset="0"/>
                <a:ea typeface="+mn-ea"/>
                <a:cs typeface="+mn-cs"/>
              </a:rPr>
              <a:t> </a:t>
            </a:r>
            <a:r>
              <a:rPr lang="en-GB" sz="1200" b="1" i="0" kern="1200" dirty="0">
                <a:solidFill>
                  <a:schemeClr val="tx1"/>
                </a:solidFill>
                <a:effectLst/>
                <a:latin typeface="Arial" panose="020B0604020202020204" pitchFamily="34" charset="0"/>
                <a:ea typeface="+mn-ea"/>
                <a:cs typeface="+mn-cs"/>
              </a:rPr>
              <a:t>evidence</a:t>
            </a:r>
            <a:r>
              <a:rPr lang="en-GB" sz="1200" b="0" i="0" kern="1200" dirty="0">
                <a:solidFill>
                  <a:schemeClr val="tx1"/>
                </a:solidFill>
                <a:effectLst/>
                <a:latin typeface="Arial" panose="020B0604020202020204" pitchFamily="34" charset="0"/>
                <a:ea typeface="+mn-ea"/>
                <a:cs typeface="+mn-cs"/>
              </a:rPr>
              <a:t> is evidence that isn’t available until after the deadline you’ve been given for submitting final evidence.  </a:t>
            </a:r>
          </a:p>
          <a:p>
            <a:endParaRPr lang="en-GB" sz="1200" b="0" i="0" kern="1200" dirty="0">
              <a:solidFill>
                <a:schemeClr val="tx1"/>
              </a:solidFill>
              <a:effectLst/>
              <a:latin typeface="Arial" panose="020B0604020202020204" pitchFamily="34" charset="0"/>
              <a:ea typeface="+mn-ea"/>
              <a:cs typeface="+mn-cs"/>
            </a:endParaRPr>
          </a:p>
          <a:p>
            <a:r>
              <a:rPr lang="en-GB" sz="1200" b="0" i="0" kern="1200" dirty="0">
                <a:solidFill>
                  <a:schemeClr val="tx1"/>
                </a:solidFill>
                <a:effectLst/>
                <a:latin typeface="Arial" panose="020B0604020202020204" pitchFamily="34" charset="0"/>
                <a:ea typeface="+mn-ea"/>
                <a:cs typeface="+mn-cs"/>
              </a:rPr>
              <a:t>If you know in advance that you are going to have late evidence you will need to alert the Tribunal and the LA to this before the deadline for final evidence. You should identify what this late evidence will be, why it will be late and roughly when you expect it to be available. You do this using the </a:t>
            </a:r>
            <a:r>
              <a:rPr lang="en-GB" sz="1200" b="0" i="1" kern="1200" dirty="0">
                <a:solidFill>
                  <a:schemeClr val="tx1"/>
                </a:solidFill>
                <a:effectLst/>
                <a:latin typeface="Arial" panose="020B0604020202020204" pitchFamily="34" charset="0"/>
                <a:ea typeface="+mn-ea"/>
                <a:cs typeface="+mn-cs"/>
              </a:rPr>
              <a:t>Request for Change</a:t>
            </a:r>
            <a:r>
              <a:rPr lang="en-GB" sz="1200" b="0" i="0" kern="1200" dirty="0">
                <a:solidFill>
                  <a:schemeClr val="tx1"/>
                </a:solidFill>
                <a:effectLst/>
                <a:latin typeface="Arial" panose="020B0604020202020204" pitchFamily="34" charset="0"/>
                <a:ea typeface="+mn-ea"/>
                <a:cs typeface="+mn-cs"/>
              </a:rPr>
              <a:t> form.</a:t>
            </a:r>
          </a:p>
          <a:p>
            <a:endParaRPr lang="en-GB" sz="1200" b="0" i="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panose="020B0604020202020204" pitchFamily="34" charset="0"/>
                <a:ea typeface="+mn-ea"/>
                <a:cs typeface="+mn-cs"/>
              </a:rPr>
              <a:t>If, after the final deadline, you receive new evidence that you weren’t anticipating, you simply need to explain this. You can seek permission for it to be included, first asking the LA if they are happy with this and then asking the Tribunal. All this must be done via a </a:t>
            </a:r>
            <a:r>
              <a:rPr lang="en-GB" sz="1200" b="0" i="1" kern="1200" dirty="0">
                <a:solidFill>
                  <a:schemeClr val="tx1"/>
                </a:solidFill>
                <a:effectLst/>
                <a:latin typeface="Arial" panose="020B0604020202020204" pitchFamily="34" charset="0"/>
                <a:ea typeface="+mn-ea"/>
                <a:cs typeface="+mn-cs"/>
              </a:rPr>
              <a:t>Request for Change </a:t>
            </a:r>
            <a:r>
              <a:rPr lang="en-GB" sz="1200" b="0" i="0" kern="1200" dirty="0">
                <a:solidFill>
                  <a:schemeClr val="tx1"/>
                </a:solidFill>
                <a:effectLst/>
                <a:latin typeface="Arial" panose="020B0604020202020204" pitchFamily="34" charset="0"/>
                <a:ea typeface="+mn-ea"/>
                <a:cs typeface="+mn-cs"/>
              </a:rPr>
              <a:t>form. If you send in evidence after the final evidence date without asking the LA if they are happy and without explaining on a </a:t>
            </a:r>
            <a:r>
              <a:rPr lang="en-GB" sz="1200" b="0" i="1" kern="1200" dirty="0">
                <a:solidFill>
                  <a:schemeClr val="tx1"/>
                </a:solidFill>
                <a:effectLst/>
                <a:latin typeface="Arial" panose="020B0604020202020204" pitchFamily="34" charset="0"/>
                <a:ea typeface="+mn-ea"/>
                <a:cs typeface="+mn-cs"/>
              </a:rPr>
              <a:t>Request for Change </a:t>
            </a:r>
            <a:r>
              <a:rPr lang="en-GB" sz="1200" b="0" i="0" kern="1200" dirty="0">
                <a:solidFill>
                  <a:schemeClr val="tx1"/>
                </a:solidFill>
                <a:effectLst/>
                <a:latin typeface="Arial" panose="020B0604020202020204" pitchFamily="34" charset="0"/>
                <a:ea typeface="+mn-ea"/>
                <a:cs typeface="+mn-cs"/>
              </a:rPr>
              <a:t>form, the evidence may just be returned to you.</a:t>
            </a:r>
          </a:p>
          <a:p>
            <a:endParaRPr lang="en-GB" sz="1200" b="0" i="0" kern="1200" dirty="0">
              <a:solidFill>
                <a:schemeClr val="tx1"/>
              </a:solidFill>
              <a:effectLst/>
              <a:latin typeface="Arial" panose="020B0604020202020204" pitchFamily="34" charset="0"/>
              <a:ea typeface="+mn-ea"/>
              <a:cs typeface="+mn-cs"/>
            </a:endParaRPr>
          </a:p>
          <a:p>
            <a:endParaRPr lang="en-GB" sz="1200" b="0" i="0" kern="1200" dirty="0">
              <a:solidFill>
                <a:schemeClr val="tx1"/>
              </a:solidFill>
              <a:effectLst/>
              <a:latin typeface="Arial" panose="020B0604020202020204" pitchFamily="34" charset="0"/>
              <a:ea typeface="+mn-ea"/>
              <a:cs typeface="+mn-cs"/>
            </a:endParaRPr>
          </a:p>
          <a:p>
            <a:r>
              <a:rPr lang="en-GB" sz="1200" b="1" i="0" kern="1200" dirty="0">
                <a:solidFill>
                  <a:schemeClr val="tx1"/>
                </a:solidFill>
                <a:effectLst/>
                <a:latin typeface="Arial" panose="020B0604020202020204" pitchFamily="34" charset="0"/>
                <a:ea typeface="+mn-ea"/>
                <a:cs typeface="+mn-cs"/>
              </a:rPr>
              <a:t>Very late evidence</a:t>
            </a:r>
          </a:p>
          <a:p>
            <a:endParaRPr lang="en-GB" sz="1200" b="1" i="0" kern="1200" dirty="0">
              <a:solidFill>
                <a:schemeClr val="tx1"/>
              </a:solidFill>
              <a:effectLst/>
              <a:latin typeface="Arial" panose="020B0604020202020204" pitchFamily="34" charset="0"/>
              <a:ea typeface="+mn-ea"/>
              <a:cs typeface="+mn-cs"/>
            </a:endParaRPr>
          </a:p>
          <a:p>
            <a:r>
              <a:rPr lang="en-GB" dirty="0"/>
              <a:t>As a general rule, all the documents must be produced before the hearing and you should not normally bring new evidence to the hearing. However in exceptional circumstances, the Tribunal will consider late evidence on the day of the hearing ONLY if you have already provided a copy to the LA and can provide a good reason for the delay</a:t>
            </a:r>
            <a:r>
              <a:rPr lang="en-GB" sz="1200" b="0" i="0" kern="1200" dirty="0">
                <a:solidFill>
                  <a:schemeClr val="tx1"/>
                </a:solidFill>
                <a:effectLst/>
                <a:latin typeface="Arial" panose="020B0604020202020204" pitchFamily="34" charset="0"/>
                <a:ea typeface="+mn-ea"/>
                <a:cs typeface="+mn-cs"/>
              </a:rPr>
              <a:t>. The Judge will only permit the evidence if there are very good reasons for its delay and if it is sufficiently valuable. </a:t>
            </a:r>
            <a:r>
              <a:rPr lang="en-GB" dirty="0"/>
              <a:t>You must </a:t>
            </a:r>
            <a:r>
              <a:rPr lang="en-GB" sz="1200" b="0" i="0" kern="1200" dirty="0">
                <a:solidFill>
                  <a:schemeClr val="tx1"/>
                </a:solidFill>
                <a:effectLst/>
                <a:latin typeface="Arial" panose="020B0604020202020204" pitchFamily="34" charset="0"/>
                <a:ea typeface="+mn-ea"/>
                <a:cs typeface="+mn-cs"/>
              </a:rPr>
              <a:t>bring </a:t>
            </a:r>
            <a:r>
              <a:rPr lang="en-GB" sz="1200" b="1" i="0" kern="1200" dirty="0">
                <a:solidFill>
                  <a:schemeClr val="tx1"/>
                </a:solidFill>
                <a:effectLst/>
                <a:latin typeface="Arial" panose="020B0604020202020204" pitchFamily="34" charset="0"/>
                <a:ea typeface="+mn-ea"/>
                <a:cs typeface="+mn-cs"/>
              </a:rPr>
              <a:t>five</a:t>
            </a:r>
            <a:r>
              <a:rPr lang="en-GB" sz="1200" b="0" i="0" kern="1200" dirty="0">
                <a:solidFill>
                  <a:schemeClr val="tx1"/>
                </a:solidFill>
                <a:effectLst/>
                <a:latin typeface="Arial" panose="020B0604020202020204" pitchFamily="34" charset="0"/>
                <a:ea typeface="+mn-ea"/>
                <a:cs typeface="+mn-cs"/>
              </a:rPr>
              <a:t> copies to hand to the clerk if you are attending the hearing in person, otherwise for a virtual hearing you would need to email the evidence </a:t>
            </a:r>
            <a:r>
              <a:rPr lang="en-GB" sz="1200" kern="1200" dirty="0">
                <a:solidFill>
                  <a:schemeClr val="tx1"/>
                </a:solidFill>
                <a:latin typeface="Arial" panose="020B0604020202020204" pitchFamily="34" charset="0"/>
                <a:ea typeface="+mn-ea"/>
                <a:cs typeface="+mn-cs"/>
              </a:rPr>
              <a:t>to the tribunal and the LA with a request for change form. Ensure you check with the clerk before the start of the hearing that it has been received and shown to the panel. If you send in evidence either on the day, or even the day before, include the appeal reference number and ‘URGENT, hearing today/tomorrow’ in the subject line!</a:t>
            </a:r>
            <a:endParaRPr lang="en-GB" sz="1200" b="0" i="0" kern="1200" dirty="0">
              <a:solidFill>
                <a:schemeClr val="tx1"/>
              </a:solidFill>
              <a:effectLst/>
              <a:latin typeface="Arial" panose="020B0604020202020204" pitchFamily="34" charset="0"/>
              <a:ea typeface="+mn-ea"/>
              <a:cs typeface="+mn-cs"/>
            </a:endParaRPr>
          </a:p>
          <a:p>
            <a:endParaRPr lang="en-GB" dirty="0"/>
          </a:p>
          <a:p>
            <a:r>
              <a:rPr lang="en-GB" dirty="0"/>
              <a:t>The tribunal may ask to adjourn the hearing if you supply lots of late evidence. This is to give them, the LA and witnesses time to go through the new information. If you can avoid submitting late evidence you should – the Tribunal do not have to accept it.</a:t>
            </a:r>
          </a:p>
        </p:txBody>
      </p:sp>
      <p:sp>
        <p:nvSpPr>
          <p:cNvPr id="4" name="Slide Number Placeholder 3"/>
          <p:cNvSpPr>
            <a:spLocks noGrp="1"/>
          </p:cNvSpPr>
          <p:nvPr>
            <p:ph type="sldNum" sz="quarter" idx="5"/>
          </p:nvPr>
        </p:nvSpPr>
        <p:spPr/>
        <p:txBody>
          <a:bodyPr/>
          <a:lstStyle/>
          <a:p>
            <a:pPr>
              <a:defRPr/>
            </a:pPr>
            <a:fld id="{91B28074-BF8F-4850-9C87-36E450BDFBDB}" type="slidenum">
              <a:rPr lang="en-GB" altLang="en-US" smtClean="0"/>
              <a:pPr>
                <a:defRPr/>
              </a:pPr>
              <a:t>7</a:t>
            </a:fld>
            <a:endParaRPr lang="en-GB" altLang="en-US"/>
          </a:p>
        </p:txBody>
      </p:sp>
    </p:spTree>
    <p:extLst>
      <p:ext uri="{BB962C8B-B14F-4D97-AF65-F5344CB8AC3E}">
        <p14:creationId xmlns:p14="http://schemas.microsoft.com/office/powerpoint/2010/main" val="195459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90488" y="744538"/>
            <a:ext cx="6616700" cy="3722687"/>
          </a:xfrm>
          <a:ln/>
        </p:spPr>
      </p:sp>
      <p:sp>
        <p:nvSpPr>
          <p:cNvPr id="58371"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t>The LA will put all the evidence sent by you and the LA together into a full pack of documents for the hearing, this is called the ‘bundle’. The LA </a:t>
            </a:r>
            <a:r>
              <a:rPr lang="en-GB" sz="1800" i="1" dirty="0"/>
              <a:t>must</a:t>
            </a:r>
            <a:r>
              <a:rPr lang="en-GB" sz="1800" dirty="0"/>
              <a:t> include all of the evidence the parent or young person has sent in. This means they </a:t>
            </a:r>
            <a:r>
              <a:rPr lang="en-GB" sz="1800" b="0" i="0" kern="1200" dirty="0">
                <a:solidFill>
                  <a:schemeClr val="tx1"/>
                </a:solidFill>
                <a:effectLst/>
                <a:latin typeface="Arial" panose="020B0604020202020204" pitchFamily="34" charset="0"/>
                <a:ea typeface="+mn-ea"/>
                <a:cs typeface="+mn-cs"/>
              </a:rPr>
              <a:t>cannot pick or choose which evidence from the other party to include. There will be a summary at the beginning with all the attachments listed under Sections.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b="0" i="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800" dirty="0">
                <a:solidFill>
                  <a:schemeClr val="tx1"/>
                </a:solidFill>
                <a:latin typeface="Arial" panose="020B0604020202020204" pitchFamily="34" charset="0"/>
                <a:cs typeface="Arial" panose="020B0604020202020204" pitchFamily="34" charset="0"/>
              </a:rPr>
              <a:t>The LA has to collect, index and issue the evidence of both parties electronically – this is why it is important for your case that the LA has all the information you have sent to tribunal. If you have not sent something to the LA they may not include it in the bundle, so again, don’t assume they will include things- this is your appeal and it’s up to you to send to both the Tribunal and the LA what you want the Tribunal to see.</a:t>
            </a:r>
            <a:r>
              <a:rPr lang="en-GB" sz="1800" kern="1200" dirty="0">
                <a:solidFill>
                  <a:schemeClr val="tx1"/>
                </a:solidFill>
                <a:latin typeface="Arial" panose="020B0604020202020204" pitchFamily="34" charset="0"/>
                <a:ea typeface="+mn-ea"/>
                <a:cs typeface="+mn-cs"/>
              </a:rPr>
              <a:t> The LA don’t have to include evidence that you haven’t requested to be included if they feel it will undermine their case!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2800"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t>There are limits to how big the bundle can be depending on the type of appeal and you can see these limits on the screen. </a:t>
            </a:r>
            <a:r>
              <a:rPr lang="en-GB" altLang="en-US" sz="1800" b="0" dirty="0"/>
              <a:t>If you or the LA want to submit more pages than the limits set, you must send in a Request for Change form, explaining why the additional pages are necessary. </a:t>
            </a:r>
            <a:r>
              <a:rPr lang="en-GB" altLang="en-US" sz="1800" dirty="0">
                <a:solidFill>
                  <a:schemeClr val="tx1"/>
                </a:solidFill>
                <a:latin typeface="Arial" panose="020B0604020202020204" pitchFamily="34" charset="0"/>
                <a:cs typeface="Arial" panose="020B0604020202020204" pitchFamily="34" charset="0"/>
              </a:rPr>
              <a:t>If the LA disagree with the extra pages then tribunal will ask both parties why and it is up to tribunal to decide if they can be included. </a:t>
            </a:r>
          </a:p>
          <a:p>
            <a:endParaRPr lang="en-GB" sz="1800" b="0" i="0" kern="1200" dirty="0">
              <a:solidFill>
                <a:schemeClr val="tx1"/>
              </a:solidFill>
              <a:effectLst/>
              <a:latin typeface="Arial" panose="020B0604020202020204" pitchFamily="34" charset="0"/>
              <a:ea typeface="+mn-ea"/>
              <a:cs typeface="+mn-cs"/>
            </a:endParaRPr>
          </a:p>
          <a:p>
            <a:r>
              <a:rPr lang="en-GB" sz="1800" b="0" i="0" kern="1200" dirty="0">
                <a:solidFill>
                  <a:schemeClr val="tx1"/>
                </a:solidFill>
                <a:effectLst/>
                <a:latin typeface="Arial" panose="020B0604020202020204" pitchFamily="34" charset="0"/>
                <a:ea typeface="+mn-ea"/>
                <a:cs typeface="+mn-cs"/>
              </a:rPr>
              <a:t>The Bundle can be a large document and may be sent in a few separate emails with zipped files attached. </a:t>
            </a:r>
            <a:r>
              <a:rPr lang="en-GB" sz="1200" kern="1200" dirty="0">
                <a:solidFill>
                  <a:schemeClr val="tx1"/>
                </a:solidFill>
                <a:latin typeface="Arial" panose="020B0604020202020204" pitchFamily="34" charset="0"/>
                <a:ea typeface="+mn-ea"/>
                <a:cs typeface="+mn-cs"/>
              </a:rPr>
              <a:t>Usually the LA will use </a:t>
            </a:r>
            <a:r>
              <a:rPr lang="en-GB" sz="1200" kern="1200" dirty="0" err="1">
                <a:solidFill>
                  <a:schemeClr val="tx1"/>
                </a:solidFill>
                <a:latin typeface="Arial" panose="020B0604020202020204" pitchFamily="34" charset="0"/>
                <a:ea typeface="+mn-ea"/>
                <a:cs typeface="+mn-cs"/>
              </a:rPr>
              <a:t>HertsFX</a:t>
            </a:r>
            <a:r>
              <a:rPr lang="en-GB" sz="1200" kern="1200" dirty="0">
                <a:solidFill>
                  <a:schemeClr val="tx1"/>
                </a:solidFill>
                <a:latin typeface="Arial" panose="020B0604020202020204" pitchFamily="34" charset="0"/>
                <a:ea typeface="+mn-ea"/>
                <a:cs typeface="+mn-cs"/>
              </a:rPr>
              <a:t> rather than email for security reasons but also because larger amounts of information can be sent this way.</a:t>
            </a:r>
            <a:r>
              <a:rPr lang="en-GB" sz="1800" b="0" i="0" kern="1200" dirty="0">
                <a:solidFill>
                  <a:schemeClr val="tx1"/>
                </a:solidFill>
                <a:effectLst/>
                <a:latin typeface="Arial" panose="020B0604020202020204" pitchFamily="34" charset="0"/>
                <a:ea typeface="+mn-ea"/>
                <a:cs typeface="+mn-cs"/>
              </a:rPr>
              <a:t> </a:t>
            </a:r>
            <a:r>
              <a:rPr lang="en-GB" sz="1800" kern="1200" dirty="0">
                <a:solidFill>
                  <a:schemeClr val="tx1"/>
                </a:solidFill>
                <a:latin typeface="Arial" panose="020B0604020202020204" pitchFamily="34" charset="0"/>
                <a:ea typeface="+mn-ea"/>
                <a:cs typeface="+mn-cs"/>
              </a:rPr>
              <a:t>You can request a hard copy of the bundle to be sent by post, and in our experience, most families find this very useful. </a:t>
            </a:r>
            <a:endParaRPr lang="en-GB" sz="1800" b="0" i="0" kern="1200" dirty="0">
              <a:solidFill>
                <a:schemeClr val="tx1"/>
              </a:solidFill>
              <a:effectLst/>
              <a:latin typeface="Arial" panose="020B0604020202020204" pitchFamily="34" charset="0"/>
              <a:ea typeface="+mn-ea"/>
              <a:cs typeface="+mn-cs"/>
            </a:endParaRPr>
          </a:p>
          <a:p>
            <a:endParaRPr lang="en-GB"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t>We would advise that you check through the bundle as soon as you get it, in case anything has been left out or is missing.  Also </a:t>
            </a:r>
            <a:r>
              <a:rPr lang="en-GB" sz="1800" dirty="0">
                <a:solidFill>
                  <a:schemeClr val="tx1"/>
                </a:solidFill>
                <a:latin typeface="Arial" panose="020B0604020202020204" pitchFamily="34" charset="0"/>
                <a:cs typeface="Arial" panose="020B0604020202020204" pitchFamily="34" charset="0"/>
              </a:rPr>
              <a:t>h</a:t>
            </a:r>
            <a:r>
              <a:rPr lang="en-GB" altLang="en-US" sz="1800" dirty="0">
                <a:solidFill>
                  <a:schemeClr val="tx1"/>
                </a:solidFill>
                <a:latin typeface="Arial" panose="020B0604020202020204" pitchFamily="34" charset="0"/>
                <a:cs typeface="Arial" panose="020B0604020202020204" pitchFamily="34" charset="0"/>
              </a:rPr>
              <a:t>ave a look at the LA evidence. Have a read over, scribble on it, highlight things and underline bits. Give yourself prompts of what you may want to say and the points you want to discuss or challenge when the hearing comes, based on the evidence the LA has provided. You can use sticky notes on the relevant section of the bundle or make a list – whatever works best for you as long as your notes can be easily accessible to you in the tribunal. The bundle is numbered so that all parties, including the Tribunal can easily locate evidence </a:t>
            </a:r>
          </a:p>
          <a:p>
            <a:endParaRPr lang="en-GB" altLang="en-US" sz="1800" b="1" dirty="0"/>
          </a:p>
          <a:p>
            <a:endParaRPr lang="en-GB" altLang="en-US" sz="18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800"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800"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800" dirty="0">
              <a:solidFill>
                <a:schemeClr val="tx1"/>
              </a:solidFill>
              <a:latin typeface="Arial" panose="020B0604020202020204" pitchFamily="34" charset="0"/>
              <a:cs typeface="Arial" panose="020B0604020202020204" pitchFamily="34" charset="0"/>
            </a:endParaRPr>
          </a:p>
          <a:p>
            <a:endParaRPr lang="en-GB" altLang="en-US" sz="1800" b="1" dirty="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6D1A12-F94E-44F1-81F2-27DB05DC46B3}" type="slidenum">
              <a:rPr lang="en-GB" altLang="en-US" smtClean="0"/>
              <a:pPr/>
              <a:t>8</a:t>
            </a:fld>
            <a:endParaRPr lang="en-GB" altLang="en-US"/>
          </a:p>
        </p:txBody>
      </p:sp>
    </p:spTree>
    <p:extLst>
      <p:ext uri="{BB962C8B-B14F-4D97-AF65-F5344CB8AC3E}">
        <p14:creationId xmlns:p14="http://schemas.microsoft.com/office/powerpoint/2010/main" val="255412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0488" y="744538"/>
            <a:ext cx="6616700" cy="3722687"/>
          </a:xfrm>
          <a:ln/>
        </p:spPr>
      </p:sp>
      <p:sp>
        <p:nvSpPr>
          <p:cNvPr id="54275" name="Rectangle 3"/>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You do not have to bring witnesses to the Hearing. If you do wish to bring witnesses, you will need to ask them if they are willing to attend and then tell the Tribunal, in advance and by the deadline provided. You do this on the Attendance Form they provided when they registered your appeal.  Usually you can bring no more than three witnesses, but if you want to bring more than three, you can ask permission in writing on the Attendance Form. The Tribunal has the power to limit the number of witnesses.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Professionals who have been working with the CYP may have evidence to support your case but to have them attend the hearing may not be necessary or they may not be available on the hearing date. You should establish whether they can provide a letter, report or witness statement which helps you to evidence your key points. You may, for example, ask that they clarify or expand the information they have provided as part of an assessment and you can send this in as evidence, rather than call them to the hearing as witnesses.</a:t>
            </a:r>
            <a:r>
              <a:rPr lang="en-GB" b="0" dirty="0"/>
              <a:t> Remember that private therapists and psychologists you call are likely to charge you a fee to attend a hearing or provide an additional report.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If you ask someone to attend as a witness and they decline,  you can request that the Tribunal issue a summons for them to attend, but first of all consider whether a written report or statement from them would be enough.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local authority can ask professionals to attend as witnesses too and you’ll be able to see who they have called.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panose="020B0604020202020204" pitchFamily="34" charset="0"/>
                <a:ea typeface="+mn-ea"/>
                <a:cs typeface="+mn-cs"/>
              </a:rPr>
              <a:t>The Tribunal doesn’t think of Witnesses as being for one party or the other; both parties and the Tribunal can ask them questions. They will not be put on the spot, but instead will be asked for information which helps everyone to gain a clearer picture of the situation.  </a:t>
            </a:r>
            <a:r>
              <a:rPr lang="en-GB" dirty="0"/>
              <a:t>All witnesses will be asked by the SEND Tribunal about the facts of the case. They are not meant to be arguing one ‘side’ or the other. You shouldn’t worry if someone from the child or young person’s school or college is asked to attend as a witness by the LA; it does not mean that they are on the LA’s side, just that they have information that the LA feel will be useful at the hearing.</a:t>
            </a:r>
            <a:r>
              <a:rPr lang="en-GB" sz="1200" b="0" i="0" kern="1200" dirty="0">
                <a:solidFill>
                  <a:schemeClr val="tx1"/>
                </a:solidFill>
                <a:effectLst/>
                <a:latin typeface="Arial" panose="020B0604020202020204" pitchFamily="34" charset="0"/>
                <a:ea typeface="+mn-ea"/>
                <a:cs typeface="+mn-cs"/>
              </a:rPr>
              <a:t> The LA may well ask school staff to attend as their witnesses and this of course means that you will also be able to ask questions of them at the hearing.</a:t>
            </a:r>
          </a:p>
          <a:p>
            <a:endParaRPr lang="en-GB" sz="1200" b="0" i="0" kern="1200" dirty="0">
              <a:solidFill>
                <a:schemeClr val="tx1"/>
              </a:solidFill>
              <a:effectLst/>
              <a:latin typeface="Arial" panose="020B0604020202020204" pitchFamily="34" charset="0"/>
              <a:ea typeface="+mn-ea"/>
              <a:cs typeface="+mn-cs"/>
            </a:endParaRPr>
          </a:p>
          <a:p>
            <a:pPr marL="0" indent="0">
              <a:buFont typeface="Arial" panose="020B0604020202020204" pitchFamily="34" charset="0"/>
              <a:buNone/>
            </a:pPr>
            <a:r>
              <a:rPr lang="en-GB" sz="1200" b="0" i="0" kern="1200" dirty="0">
                <a:solidFill>
                  <a:schemeClr val="tx1"/>
                </a:solidFill>
                <a:effectLst/>
                <a:latin typeface="Arial" panose="020B0604020202020204" pitchFamily="34" charset="0"/>
                <a:ea typeface="+mn-ea"/>
                <a:cs typeface="+mn-cs"/>
              </a:rPr>
              <a:t>If you are seeking a placement at a particular school, then requesting a representative from that school to attend as a witness is a good idea as they will be able to confirm what the school can offer. They will likely be familiar with this type of request. </a:t>
            </a:r>
          </a:p>
          <a:p>
            <a:endParaRPr lang="en-GB" sz="1200" b="0" i="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panose="020B0604020202020204" pitchFamily="34" charset="0"/>
                <a:ea typeface="+mn-ea"/>
                <a:cs typeface="+mn-cs"/>
              </a:rPr>
              <a:t>In exceptional circumstances, if at the deadline for the submission of the attendance form you are still uncertain who will be attending with you, you can write “to be confirmed” explaining why you are unable to confirm at this point. </a:t>
            </a:r>
            <a:r>
              <a:rPr lang="en-GB" dirty="0"/>
              <a:t>It will be difficult to prepare for a hearing if you are unsure who the LA’s witnesses are. If the LA put “to be confirmed” on its Attendance Form, you should ask the LA to update it in good time before the hearing date. If the LA sends you an updated Attendance Form very last-minute, you may wish to inform the SEND Tribunal that you object to any new LA witnesses attending the hearing. Whether you should do this will depend on the circumstances in your individual case.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r>
              <a:rPr lang="en-GB" dirty="0"/>
              <a:t>Any party to the appeal may appoint someone who can act as a representative or otherwise assist in presenting their case at the hearing. This may or may not be a legal representative. This person will not count as a witness, but  if you are using a representative you should include them on the Attendance Form and explain they will be representing or assisting you at the hearing.</a:t>
            </a:r>
          </a:p>
          <a:p>
            <a:endParaRPr lang="en-GB" dirty="0"/>
          </a:p>
          <a:p>
            <a:r>
              <a:rPr lang="en-GB" sz="1200" kern="1200" dirty="0">
                <a:solidFill>
                  <a:schemeClr val="tx1"/>
                </a:solidFill>
                <a:latin typeface="Arial" panose="020B0604020202020204" pitchFamily="34" charset="0"/>
                <a:ea typeface="+mn-ea"/>
                <a:cs typeface="+mn-cs"/>
              </a:rPr>
              <a:t>SENDIASS can attend to support at the hearing but can’t represent you or be a witness, so they must be recorded as a 'helper’ on the attendance form.</a:t>
            </a:r>
            <a:endParaRPr lang="en-GB" dirty="0"/>
          </a:p>
        </p:txBody>
      </p:sp>
    </p:spTree>
    <p:extLst>
      <p:ext uri="{BB962C8B-B14F-4D97-AF65-F5344CB8AC3E}">
        <p14:creationId xmlns:p14="http://schemas.microsoft.com/office/powerpoint/2010/main" val="74654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8A23C672-FE07-4053-A518-391BD14F2A85}" type="slidenum">
              <a:rPr lang="en-GB" altLang="en-US" smtClean="0"/>
              <a:pPr>
                <a:defRPr/>
              </a:pPr>
              <a:t>‹#›</a:t>
            </a:fld>
            <a:endParaRPr lang="en-GB"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8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C9EA0C19-6777-4586-A009-238FABB750CF}" type="slidenum">
              <a:rPr lang="en-GB" altLang="en-US" smtClean="0"/>
              <a:pPr>
                <a:defRPr/>
              </a:pPr>
              <a:t>‹#›</a:t>
            </a:fld>
            <a:endParaRPr lang="en-GB" altLang="en-US"/>
          </a:p>
        </p:txBody>
      </p:sp>
    </p:spTree>
    <p:extLst>
      <p:ext uri="{BB962C8B-B14F-4D97-AF65-F5344CB8AC3E}">
        <p14:creationId xmlns:p14="http://schemas.microsoft.com/office/powerpoint/2010/main" val="320508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41189B16-135C-4211-942F-35F2F2F49662}" type="slidenum">
              <a:rPr lang="en-GB" altLang="en-US" smtClean="0"/>
              <a:pPr>
                <a:defRPr/>
              </a:pPr>
              <a:t>‹#›</a:t>
            </a:fld>
            <a:endParaRPr lang="en-GB" altLang="en-US"/>
          </a:p>
        </p:txBody>
      </p:sp>
    </p:spTree>
    <p:extLst>
      <p:ext uri="{BB962C8B-B14F-4D97-AF65-F5344CB8AC3E}">
        <p14:creationId xmlns:p14="http://schemas.microsoft.com/office/powerpoint/2010/main" val="282880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515471ED-E124-4211-971A-23587D9337A2}" type="slidenum">
              <a:rPr lang="en-GB" altLang="en-US" smtClean="0"/>
              <a:pPr>
                <a:defRPr/>
              </a:pPr>
              <a:t>‹#›</a:t>
            </a:fld>
            <a:endParaRPr lang="en-GB" altLang="en-US"/>
          </a:p>
        </p:txBody>
      </p:sp>
    </p:spTree>
    <p:extLst>
      <p:ext uri="{BB962C8B-B14F-4D97-AF65-F5344CB8AC3E}">
        <p14:creationId xmlns:p14="http://schemas.microsoft.com/office/powerpoint/2010/main" val="8886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370CFBEB-69CA-4D86-91E0-ED0F35F48696}" type="slidenum">
              <a:rPr lang="en-GB" altLang="en-US" smtClean="0"/>
              <a:pPr>
                <a:defRPr/>
              </a:pPr>
              <a:t>‹#›</a:t>
            </a:fld>
            <a:endParaRPr lang="en-GB"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38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a:p>
        </p:txBody>
      </p:sp>
      <p:sp>
        <p:nvSpPr>
          <p:cNvPr id="6" name="Footer Placeholder 5"/>
          <p:cNvSpPr>
            <a:spLocks noGrp="1"/>
          </p:cNvSpPr>
          <p:nvPr>
            <p:ph type="ftr" sz="quarter" idx="11"/>
          </p:nvPr>
        </p:nvSpPr>
        <p:spPr/>
        <p:txBody>
          <a:bodyPr/>
          <a:lstStyle/>
          <a:p>
            <a:pPr>
              <a:defRPr/>
            </a:pPr>
            <a:endParaRPr lang="en-GB" altLang="en-US"/>
          </a:p>
        </p:txBody>
      </p:sp>
      <p:sp>
        <p:nvSpPr>
          <p:cNvPr id="7" name="Slide Number Placeholder 6"/>
          <p:cNvSpPr>
            <a:spLocks noGrp="1"/>
          </p:cNvSpPr>
          <p:nvPr>
            <p:ph type="sldNum" sz="quarter" idx="12"/>
          </p:nvPr>
        </p:nvSpPr>
        <p:spPr/>
        <p:txBody>
          <a:bodyPr/>
          <a:lstStyle/>
          <a:p>
            <a:pPr>
              <a:defRPr/>
            </a:pPr>
            <a:fld id="{EB8B641E-5B5F-42A8-B554-3426B4CC360E}" type="slidenum">
              <a:rPr lang="en-GB" altLang="en-US" smtClean="0"/>
              <a:pPr>
                <a:defRPr/>
              </a:pPr>
              <a:t>‹#›</a:t>
            </a:fld>
            <a:endParaRPr lang="en-GB" altLang="en-US"/>
          </a:p>
        </p:txBody>
      </p:sp>
    </p:spTree>
    <p:extLst>
      <p:ext uri="{BB962C8B-B14F-4D97-AF65-F5344CB8AC3E}">
        <p14:creationId xmlns:p14="http://schemas.microsoft.com/office/powerpoint/2010/main" val="4236207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a:p>
        </p:txBody>
      </p:sp>
      <p:sp>
        <p:nvSpPr>
          <p:cNvPr id="8" name="Footer Placeholder 7"/>
          <p:cNvSpPr>
            <a:spLocks noGrp="1"/>
          </p:cNvSpPr>
          <p:nvPr>
            <p:ph type="ftr" sz="quarter" idx="11"/>
          </p:nvPr>
        </p:nvSpPr>
        <p:spPr/>
        <p:txBody>
          <a:bodyPr/>
          <a:lstStyle/>
          <a:p>
            <a:pPr>
              <a:defRPr/>
            </a:pPr>
            <a:endParaRPr lang="en-GB" altLang="en-US"/>
          </a:p>
        </p:txBody>
      </p:sp>
      <p:sp>
        <p:nvSpPr>
          <p:cNvPr id="9" name="Slide Number Placeholder 8"/>
          <p:cNvSpPr>
            <a:spLocks noGrp="1"/>
          </p:cNvSpPr>
          <p:nvPr>
            <p:ph type="sldNum" sz="quarter" idx="12"/>
          </p:nvPr>
        </p:nvSpPr>
        <p:spPr/>
        <p:txBody>
          <a:bodyPr/>
          <a:lstStyle/>
          <a:p>
            <a:pPr>
              <a:defRPr/>
            </a:pPr>
            <a:fld id="{AD861D65-E4AA-4030-92B2-EB14EABC6422}" type="slidenum">
              <a:rPr lang="en-GB" altLang="en-US" smtClean="0"/>
              <a:pPr>
                <a:defRPr/>
              </a:pPr>
              <a:t>‹#›</a:t>
            </a:fld>
            <a:endParaRPr lang="en-GB" altLang="en-US"/>
          </a:p>
        </p:txBody>
      </p:sp>
    </p:spTree>
    <p:extLst>
      <p:ext uri="{BB962C8B-B14F-4D97-AF65-F5344CB8AC3E}">
        <p14:creationId xmlns:p14="http://schemas.microsoft.com/office/powerpoint/2010/main" val="1103491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a:p>
        </p:txBody>
      </p:sp>
      <p:sp>
        <p:nvSpPr>
          <p:cNvPr id="4" name="Footer Placeholder 3"/>
          <p:cNvSpPr>
            <a:spLocks noGrp="1"/>
          </p:cNvSpPr>
          <p:nvPr>
            <p:ph type="ftr" sz="quarter" idx="11"/>
          </p:nvPr>
        </p:nvSpPr>
        <p:spPr/>
        <p:txBody>
          <a:bodyPr/>
          <a:lstStyle/>
          <a:p>
            <a:pPr>
              <a:defRPr/>
            </a:pPr>
            <a:endParaRPr lang="en-GB" altLang="en-US"/>
          </a:p>
        </p:txBody>
      </p:sp>
      <p:sp>
        <p:nvSpPr>
          <p:cNvPr id="5" name="Slide Number Placeholder 4"/>
          <p:cNvSpPr>
            <a:spLocks noGrp="1"/>
          </p:cNvSpPr>
          <p:nvPr>
            <p:ph type="sldNum" sz="quarter" idx="12"/>
          </p:nvPr>
        </p:nvSpPr>
        <p:spPr/>
        <p:txBody>
          <a:bodyPr/>
          <a:lstStyle/>
          <a:p>
            <a:pPr>
              <a:defRPr/>
            </a:pPr>
            <a:fld id="{B18B6899-CE39-4555-83DA-0ADC4597C28E}" type="slidenum">
              <a:rPr lang="en-GB" altLang="en-US" smtClean="0"/>
              <a:pPr>
                <a:defRPr/>
              </a:pPr>
              <a:t>‹#›</a:t>
            </a:fld>
            <a:endParaRPr lang="en-GB" altLang="en-US"/>
          </a:p>
        </p:txBody>
      </p:sp>
    </p:spTree>
    <p:extLst>
      <p:ext uri="{BB962C8B-B14F-4D97-AF65-F5344CB8AC3E}">
        <p14:creationId xmlns:p14="http://schemas.microsoft.com/office/powerpoint/2010/main" val="2979081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GB"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GB" altLang="en-US"/>
          </a:p>
        </p:txBody>
      </p:sp>
      <p:sp>
        <p:nvSpPr>
          <p:cNvPr id="9" name="Slide Number Placeholder 8"/>
          <p:cNvSpPr>
            <a:spLocks noGrp="1"/>
          </p:cNvSpPr>
          <p:nvPr>
            <p:ph type="sldNum" sz="quarter" idx="12"/>
          </p:nvPr>
        </p:nvSpPr>
        <p:spPr/>
        <p:txBody>
          <a:bodyPr/>
          <a:lstStyle/>
          <a:p>
            <a:pPr>
              <a:defRPr/>
            </a:pPr>
            <a:fld id="{A4B8499C-CF86-4E79-B78C-A3C4FC945718}" type="slidenum">
              <a:rPr lang="en-GB" altLang="en-US" smtClean="0"/>
              <a:pPr>
                <a:defRPr/>
              </a:pPr>
              <a:t>‹#›</a:t>
            </a:fld>
            <a:endParaRPr lang="en-GB" altLang="en-US"/>
          </a:p>
        </p:txBody>
      </p:sp>
    </p:spTree>
    <p:extLst>
      <p:ext uri="{BB962C8B-B14F-4D97-AF65-F5344CB8AC3E}">
        <p14:creationId xmlns:p14="http://schemas.microsoft.com/office/powerpoint/2010/main" val="3327056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endParaRPr lang="en-GB"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GB"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75D2991-6110-4BBC-A4CA-99A5AA0DAAE6}" type="slidenum">
              <a:rPr lang="en-GB" altLang="en-US" smtClean="0"/>
              <a:pPr>
                <a:defRPr/>
              </a:pPr>
              <a:t>‹#›</a:t>
            </a:fld>
            <a:endParaRPr lang="en-GB" altLang="en-US"/>
          </a:p>
        </p:txBody>
      </p:sp>
    </p:spTree>
    <p:extLst>
      <p:ext uri="{BB962C8B-B14F-4D97-AF65-F5344CB8AC3E}">
        <p14:creationId xmlns:p14="http://schemas.microsoft.com/office/powerpoint/2010/main" val="157080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22CD2052-F373-4487-B2F8-F8E5170076B6}" type="slidenum">
              <a:rPr lang="en-GB" altLang="en-US" smtClean="0"/>
              <a:pPr>
                <a:defRPr/>
              </a:pPr>
              <a:t>‹#›</a:t>
            </a:fld>
            <a:endParaRPr lang="en-GB" altLang="en-US"/>
          </a:p>
        </p:txBody>
      </p:sp>
    </p:spTree>
    <p:extLst>
      <p:ext uri="{BB962C8B-B14F-4D97-AF65-F5344CB8AC3E}">
        <p14:creationId xmlns:p14="http://schemas.microsoft.com/office/powerpoint/2010/main" val="218631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alpha val="50000"/>
          </a:srgb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GB"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GB"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DDB0DCB6-A0A3-4225-A495-0AA5CED1652F}" type="slidenum">
              <a:rPr lang="en-GB" altLang="en-US" smtClean="0"/>
              <a:pPr>
                <a:defRPr/>
              </a:pPr>
              <a:t>‹#›</a:t>
            </a:fld>
            <a:endParaRPr lang="en-GB"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95678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s://www.gov.uk/government/publications/form-send8-withdrawal-of-appeal-or-claim"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info@contact.org.uk"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Info@hertssendiass.org.uk" TargetMode="External"/><Relationship Id="rId5" Type="http://schemas.openxmlformats.org/officeDocument/2006/relationships/hyperlink" Target="http://www.hertssendiass.org.uk/"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4A0E60-5CB8-415F-AC5B-6678B484F4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4442" y="3628189"/>
            <a:ext cx="2880320" cy="2880320"/>
          </a:xfrm>
          <a:prstGeom prst="rect">
            <a:avLst/>
          </a:prstGeom>
        </p:spPr>
      </p:pic>
      <p:sp>
        <p:nvSpPr>
          <p:cNvPr id="5" name="Rectangle 2">
            <a:extLst>
              <a:ext uri="{FF2B5EF4-FFF2-40B4-BE49-F238E27FC236}">
                <a16:creationId xmlns:a16="http://schemas.microsoft.com/office/drawing/2014/main" id="{C5F055F6-322A-441E-9F81-35C46B1B6E12}"/>
              </a:ext>
            </a:extLst>
          </p:cNvPr>
          <p:cNvSpPr>
            <a:spLocks noGrp="1"/>
          </p:cNvSpPr>
          <p:nvPr>
            <p:ph type="title"/>
          </p:nvPr>
        </p:nvSpPr>
        <p:spPr>
          <a:xfrm>
            <a:off x="1719626" y="807016"/>
            <a:ext cx="9056150" cy="748454"/>
          </a:xfrm>
        </p:spPr>
        <p:txBody>
          <a:bodyPr>
            <a:noAutofit/>
          </a:bodyPr>
          <a:lstStyle/>
          <a:p>
            <a:pPr algn="ctr"/>
            <a:r>
              <a:rPr lang="en-GB" altLang="en-US" sz="4400" b="1" dirty="0">
                <a:solidFill>
                  <a:srgbClr val="008EC6"/>
                </a:solidFill>
                <a:latin typeface="Verdana" panose="020B0604030504040204" pitchFamily="34" charset="0"/>
                <a:ea typeface="Verdana" panose="020B0604030504040204" pitchFamily="34" charset="0"/>
              </a:rPr>
              <a:t>Appealing to the </a:t>
            </a:r>
            <a:br>
              <a:rPr lang="en-GB" altLang="en-US" sz="4400" b="1" dirty="0">
                <a:solidFill>
                  <a:srgbClr val="008EC6"/>
                </a:solidFill>
                <a:latin typeface="Verdana" panose="020B0604030504040204" pitchFamily="34" charset="0"/>
                <a:ea typeface="Verdana" panose="020B0604030504040204" pitchFamily="34" charset="0"/>
              </a:rPr>
            </a:br>
            <a:r>
              <a:rPr lang="en-GB" altLang="en-US" sz="4400" b="1" dirty="0">
                <a:solidFill>
                  <a:srgbClr val="008EC6"/>
                </a:solidFill>
                <a:latin typeface="Verdana" panose="020B0604030504040204" pitchFamily="34" charset="0"/>
                <a:ea typeface="Verdana" panose="020B0604030504040204" pitchFamily="34" charset="0"/>
              </a:rPr>
              <a:t>SEND Tribunal</a:t>
            </a:r>
            <a:endParaRPr lang="en-GB" altLang="en-US" sz="8000" b="1" dirty="0">
              <a:solidFill>
                <a:srgbClr val="008EC6"/>
              </a:solidFill>
              <a:latin typeface="Verdana" panose="020B0604030504040204" pitchFamily="34" charset="0"/>
              <a:ea typeface="Verdana" panose="020B0604030504040204" pitchFamily="34" charset="0"/>
            </a:endParaRPr>
          </a:p>
        </p:txBody>
      </p:sp>
      <p:sp>
        <p:nvSpPr>
          <p:cNvPr id="6" name="Rectangle 3">
            <a:extLst>
              <a:ext uri="{FF2B5EF4-FFF2-40B4-BE49-F238E27FC236}">
                <a16:creationId xmlns:a16="http://schemas.microsoft.com/office/drawing/2014/main" id="{E2A4B530-8764-4EF9-AD58-A04656386996}"/>
              </a:ext>
            </a:extLst>
          </p:cNvPr>
          <p:cNvSpPr txBox="1">
            <a:spLocks noChangeArrowheads="1"/>
          </p:cNvSpPr>
          <p:nvPr/>
        </p:nvSpPr>
        <p:spPr>
          <a:xfrm>
            <a:off x="2362201" y="1965075"/>
            <a:ext cx="7924800" cy="176328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spcAft>
                <a:spcPts val="0"/>
              </a:spcAft>
              <a:defRPr/>
            </a:pPr>
            <a:r>
              <a:rPr lang="en-GB" altLang="en-US" sz="2800" dirty="0">
                <a:solidFill>
                  <a:srgbClr val="008EC6"/>
                </a:solidFill>
                <a:latin typeface="Verdana" panose="020B0604030504040204" pitchFamily="34" charset="0"/>
                <a:ea typeface="Verdana" panose="020B0604030504040204" pitchFamily="34" charset="0"/>
              </a:rPr>
              <a:t>After you’ve sent in your appeal</a:t>
            </a:r>
          </a:p>
          <a:p>
            <a:pPr marL="0" indent="0" algn="ctr">
              <a:spcAft>
                <a:spcPts val="0"/>
              </a:spcAft>
              <a:buNone/>
              <a:defRPr/>
            </a:pPr>
            <a:endParaRPr lang="en-GB" altLang="en-US" sz="2800" dirty="0">
              <a:solidFill>
                <a:srgbClr val="008EC6"/>
              </a:solidFill>
              <a:latin typeface="Verdana" panose="020B0604030504040204" pitchFamily="34" charset="0"/>
              <a:ea typeface="Verdana" panose="020B0604030504040204" pitchFamily="34" charset="0"/>
            </a:endParaRPr>
          </a:p>
        </p:txBody>
      </p:sp>
      <p:pic>
        <p:nvPicPr>
          <p:cNvPr id="7" name="Picture 6" descr="A picture containing flower&#10;&#10;Description automatically generated">
            <a:extLst>
              <a:ext uri="{FF2B5EF4-FFF2-40B4-BE49-F238E27FC236}">
                <a16:creationId xmlns:a16="http://schemas.microsoft.com/office/drawing/2014/main" id="{E545C388-4A31-431C-AB22-091493492DF7}"/>
              </a:ext>
            </a:extLst>
          </p:cNvPr>
          <p:cNvPicPr>
            <a:picLocks noChangeAspect="1"/>
          </p:cNvPicPr>
          <p:nvPr/>
        </p:nvPicPr>
        <p:blipFill rotWithShape="1">
          <a:blip r:embed="rId6">
            <a:extLst>
              <a:ext uri="{28A0092B-C50C-407E-A947-70E740481C1C}">
                <a14:useLocalDpi xmlns:a14="http://schemas.microsoft.com/office/drawing/2010/main" val="0"/>
              </a:ext>
            </a:extLst>
          </a:blip>
          <a:srcRect l="29584" t="39037" r="28651" b="45790"/>
          <a:stretch/>
        </p:blipFill>
        <p:spPr>
          <a:xfrm>
            <a:off x="4419600" y="3701143"/>
            <a:ext cx="6356176" cy="2216008"/>
          </a:xfrm>
          <a:prstGeom prst="rect">
            <a:avLst/>
          </a:prstGeom>
        </p:spPr>
      </p:pic>
      <p:pic>
        <p:nvPicPr>
          <p:cNvPr id="8" name="Audio 7">
            <a:hlinkClick r:id="" action="ppaction://media"/>
            <a:extLst>
              <a:ext uri="{FF2B5EF4-FFF2-40B4-BE49-F238E27FC236}">
                <a16:creationId xmlns:a16="http://schemas.microsoft.com/office/drawing/2014/main" id="{2D5C0D42-26A7-43BB-BDCB-85D471F351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3313179"/>
      </p:ext>
    </p:extLst>
  </p:cSld>
  <p:clrMapOvr>
    <a:masterClrMapping/>
  </p:clrMapOvr>
  <mc:AlternateContent xmlns:mc="http://schemas.openxmlformats.org/markup-compatibility/2006" xmlns:p14="http://schemas.microsoft.com/office/powerpoint/2010/main">
    <mc:Choice Requires="p14">
      <p:transition spd="slow" p14:dur="2000" advTm="10528"/>
    </mc:Choice>
    <mc:Fallback xmlns="">
      <p:transition spd="slow" advTm="1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8E9220F-CE15-474B-85D3-377611BC1262}"/>
              </a:ext>
            </a:extLst>
          </p:cNvPr>
          <p:cNvGraphicFramePr>
            <a:graphicFrameLocks noGrp="1"/>
          </p:cNvGraphicFramePr>
          <p:nvPr>
            <p:extLst>
              <p:ext uri="{D42A27DB-BD31-4B8C-83A1-F6EECF244321}">
                <p14:modId xmlns:p14="http://schemas.microsoft.com/office/powerpoint/2010/main" val="1700357968"/>
              </p:ext>
            </p:extLst>
          </p:nvPr>
        </p:nvGraphicFramePr>
        <p:xfrm>
          <a:off x="1524000" y="2057400"/>
          <a:ext cx="9448800" cy="3809999"/>
        </p:xfrm>
        <a:graphic>
          <a:graphicData uri="http://schemas.openxmlformats.org/drawingml/2006/table">
            <a:tbl>
              <a:tblPr/>
              <a:tblGrid>
                <a:gridCol w="4724400">
                  <a:extLst>
                    <a:ext uri="{9D8B030D-6E8A-4147-A177-3AD203B41FA5}">
                      <a16:colId xmlns:a16="http://schemas.microsoft.com/office/drawing/2014/main" val="6158903"/>
                    </a:ext>
                  </a:extLst>
                </a:gridCol>
                <a:gridCol w="4724400">
                  <a:extLst>
                    <a:ext uri="{9D8B030D-6E8A-4147-A177-3AD203B41FA5}">
                      <a16:colId xmlns:a16="http://schemas.microsoft.com/office/drawing/2014/main" val="4204279850"/>
                    </a:ext>
                  </a:extLst>
                </a:gridCol>
              </a:tblGrid>
              <a:tr h="578134">
                <a:tc>
                  <a:txBody>
                    <a:bodyPr/>
                    <a:lstStyle/>
                    <a:p>
                      <a:r>
                        <a:rPr lang="en-GB">
                          <a:effectLst/>
                        </a:rPr>
                        <a:t>Normal type</a:t>
                      </a:r>
                    </a:p>
                  </a:txBody>
                  <a:tcPr marL="95250" marR="95250" marT="95250" marB="95250" anchor="ctr">
                    <a:lnL>
                      <a:noFill/>
                    </a:lnL>
                    <a:lnR>
                      <a:noFill/>
                    </a:lnR>
                    <a:lnT>
                      <a:noFill/>
                    </a:lnT>
                    <a:lnB>
                      <a:noFill/>
                    </a:lnB>
                    <a:solidFill>
                      <a:srgbClr val="FFFFFF"/>
                    </a:solidFill>
                  </a:tcPr>
                </a:tc>
                <a:tc>
                  <a:txBody>
                    <a:bodyPr/>
                    <a:lstStyle/>
                    <a:p>
                      <a:r>
                        <a:rPr lang="en-GB">
                          <a:effectLst/>
                        </a:rPr>
                        <a:t>Original EHC plan</a:t>
                      </a:r>
                    </a:p>
                  </a:txBody>
                  <a:tcPr marL="95250" marR="95250" marT="95250" marB="95250" anchor="ctr">
                    <a:lnL>
                      <a:noFill/>
                    </a:lnL>
                    <a:lnR>
                      <a:noFill/>
                    </a:lnR>
                    <a:lnT>
                      <a:noFill/>
                    </a:lnT>
                    <a:lnB>
                      <a:noFill/>
                    </a:lnB>
                    <a:solidFill>
                      <a:srgbClr val="FFFFFF"/>
                    </a:solidFill>
                  </a:tcPr>
                </a:tc>
                <a:extLst>
                  <a:ext uri="{0D108BD9-81ED-4DB2-BD59-A6C34878D82A}">
                    <a16:rowId xmlns:a16="http://schemas.microsoft.com/office/drawing/2014/main" val="1150272183"/>
                  </a:ext>
                </a:extLst>
              </a:tr>
              <a:tr h="919329">
                <a:tc>
                  <a:txBody>
                    <a:bodyPr/>
                    <a:lstStyle/>
                    <a:p>
                      <a:r>
                        <a:rPr lang="en-GB" u="sng" dirty="0">
                          <a:effectLst/>
                        </a:rPr>
                        <a:t>Underlined type/ </a:t>
                      </a:r>
                      <a:r>
                        <a:rPr lang="en-GB" u="sng" strike="sngStrike" dirty="0">
                          <a:effectLst/>
                        </a:rPr>
                        <a:t>Underlined strikethrough</a:t>
                      </a:r>
                      <a:endParaRPr lang="en-GB" dirty="0">
                        <a:effectLst/>
                      </a:endParaRPr>
                    </a:p>
                  </a:txBody>
                  <a:tcPr marL="95250" marR="95250" marT="95250" marB="95250" anchor="ctr">
                    <a:lnL>
                      <a:noFill/>
                    </a:lnL>
                    <a:lnR>
                      <a:noFill/>
                    </a:lnR>
                    <a:lnT>
                      <a:noFill/>
                    </a:lnT>
                    <a:lnB>
                      <a:noFill/>
                    </a:lnB>
                    <a:solidFill>
                      <a:srgbClr val="FFFFFF"/>
                    </a:solidFill>
                  </a:tcPr>
                </a:tc>
                <a:tc>
                  <a:txBody>
                    <a:bodyPr/>
                    <a:lstStyle/>
                    <a:p>
                      <a:r>
                        <a:rPr lang="en-GB">
                          <a:effectLst/>
                        </a:rPr>
                        <a:t>Amendments agreed by both parties</a:t>
                      </a:r>
                    </a:p>
                  </a:txBody>
                  <a:tcPr marL="95250" marR="95250" marT="95250" marB="95250" anchor="ctr">
                    <a:lnL>
                      <a:noFill/>
                    </a:lnL>
                    <a:lnR>
                      <a:noFill/>
                    </a:lnR>
                    <a:lnT>
                      <a:noFill/>
                    </a:lnT>
                    <a:lnB>
                      <a:noFill/>
                    </a:lnB>
                    <a:solidFill>
                      <a:srgbClr val="FFFFFF"/>
                    </a:solidFill>
                  </a:tcPr>
                </a:tc>
                <a:extLst>
                  <a:ext uri="{0D108BD9-81ED-4DB2-BD59-A6C34878D82A}">
                    <a16:rowId xmlns:a16="http://schemas.microsoft.com/office/drawing/2014/main" val="2055787755"/>
                  </a:ext>
                </a:extLst>
              </a:tr>
              <a:tr h="578134">
                <a:tc>
                  <a:txBody>
                    <a:bodyPr/>
                    <a:lstStyle/>
                    <a:p>
                      <a:r>
                        <a:rPr lang="en-GB" b="1" dirty="0">
                          <a:effectLst/>
                        </a:rPr>
                        <a:t>Bold type</a:t>
                      </a:r>
                      <a:endParaRPr lang="en-GB" dirty="0">
                        <a:effectLst/>
                      </a:endParaRPr>
                    </a:p>
                  </a:txBody>
                  <a:tcPr marL="95250" marR="95250" marT="95250" marB="95250" anchor="ctr">
                    <a:lnL>
                      <a:noFill/>
                    </a:lnL>
                    <a:lnR>
                      <a:noFill/>
                    </a:lnR>
                    <a:lnT>
                      <a:noFill/>
                    </a:lnT>
                    <a:lnB>
                      <a:noFill/>
                    </a:lnB>
                    <a:solidFill>
                      <a:srgbClr val="FFFFFF"/>
                    </a:solidFill>
                  </a:tcPr>
                </a:tc>
                <a:tc>
                  <a:txBody>
                    <a:bodyPr/>
                    <a:lstStyle/>
                    <a:p>
                      <a:r>
                        <a:rPr lang="en-GB" dirty="0">
                          <a:effectLst/>
                        </a:rPr>
                        <a:t>Parents’ proposed amendments</a:t>
                      </a:r>
                    </a:p>
                  </a:txBody>
                  <a:tcPr marL="95250" marR="95250" marT="95250" marB="95250" anchor="ctr">
                    <a:lnL>
                      <a:noFill/>
                    </a:lnL>
                    <a:lnR>
                      <a:noFill/>
                    </a:lnR>
                    <a:lnT>
                      <a:noFill/>
                    </a:lnT>
                    <a:lnB>
                      <a:noFill/>
                    </a:lnB>
                    <a:solidFill>
                      <a:srgbClr val="FFFFFF"/>
                    </a:solidFill>
                  </a:tcPr>
                </a:tc>
                <a:extLst>
                  <a:ext uri="{0D108BD9-81ED-4DB2-BD59-A6C34878D82A}">
                    <a16:rowId xmlns:a16="http://schemas.microsoft.com/office/drawing/2014/main" val="852965635"/>
                  </a:ext>
                </a:extLst>
              </a:tr>
              <a:tr h="578134">
                <a:tc>
                  <a:txBody>
                    <a:bodyPr/>
                    <a:lstStyle/>
                    <a:p>
                      <a:r>
                        <a:rPr lang="en-GB" b="1" strike="sngStrike">
                          <a:effectLst/>
                        </a:rPr>
                        <a:t>Bold strikethrough</a:t>
                      </a:r>
                      <a:endParaRPr lang="en-GB">
                        <a:effectLst/>
                      </a:endParaRPr>
                    </a:p>
                  </a:txBody>
                  <a:tcPr marL="95250" marR="95250" marT="95250" marB="95250" anchor="ctr">
                    <a:lnL>
                      <a:noFill/>
                    </a:lnL>
                    <a:lnR>
                      <a:noFill/>
                    </a:lnR>
                    <a:lnT>
                      <a:noFill/>
                    </a:lnT>
                    <a:lnB>
                      <a:noFill/>
                    </a:lnB>
                    <a:solidFill>
                      <a:srgbClr val="FFFFFF"/>
                    </a:solidFill>
                  </a:tcPr>
                </a:tc>
                <a:tc>
                  <a:txBody>
                    <a:bodyPr/>
                    <a:lstStyle/>
                    <a:p>
                      <a:r>
                        <a:rPr lang="en-GB">
                          <a:effectLst/>
                        </a:rPr>
                        <a:t>Parents’ proposed deletions</a:t>
                      </a:r>
                    </a:p>
                  </a:txBody>
                  <a:tcPr marL="95250" marR="95250" marT="95250" marB="95250" anchor="ctr">
                    <a:lnL>
                      <a:noFill/>
                    </a:lnL>
                    <a:lnR>
                      <a:noFill/>
                    </a:lnR>
                    <a:lnT>
                      <a:noFill/>
                    </a:lnT>
                    <a:lnB>
                      <a:noFill/>
                    </a:lnB>
                    <a:solidFill>
                      <a:srgbClr val="FFFFFF"/>
                    </a:solidFill>
                  </a:tcPr>
                </a:tc>
                <a:extLst>
                  <a:ext uri="{0D108BD9-81ED-4DB2-BD59-A6C34878D82A}">
                    <a16:rowId xmlns:a16="http://schemas.microsoft.com/office/drawing/2014/main" val="4205576855"/>
                  </a:ext>
                </a:extLst>
              </a:tr>
              <a:tr h="578134">
                <a:tc>
                  <a:txBody>
                    <a:bodyPr/>
                    <a:lstStyle/>
                    <a:p>
                      <a:r>
                        <a:rPr lang="en-GB" i="1" dirty="0">
                          <a:effectLst/>
                        </a:rPr>
                        <a:t>Italic type</a:t>
                      </a:r>
                      <a:endParaRPr lang="en-GB" dirty="0">
                        <a:effectLst/>
                      </a:endParaRPr>
                    </a:p>
                  </a:txBody>
                  <a:tcPr marL="95250" marR="95250" marT="95250" marB="95250" anchor="ctr">
                    <a:lnL>
                      <a:noFill/>
                    </a:lnL>
                    <a:lnR>
                      <a:noFill/>
                    </a:lnR>
                    <a:lnT>
                      <a:noFill/>
                    </a:lnT>
                    <a:lnB>
                      <a:noFill/>
                    </a:lnB>
                    <a:solidFill>
                      <a:srgbClr val="FFFFFF"/>
                    </a:solidFill>
                  </a:tcPr>
                </a:tc>
                <a:tc>
                  <a:txBody>
                    <a:bodyPr/>
                    <a:lstStyle/>
                    <a:p>
                      <a:r>
                        <a:rPr lang="en-GB">
                          <a:effectLst/>
                        </a:rPr>
                        <a:t>LA’s proposed amendments</a:t>
                      </a:r>
                    </a:p>
                  </a:txBody>
                  <a:tcPr marL="95250" marR="95250" marT="95250" marB="95250" anchor="ctr">
                    <a:lnL>
                      <a:noFill/>
                    </a:lnL>
                    <a:lnR>
                      <a:noFill/>
                    </a:lnR>
                    <a:lnT>
                      <a:noFill/>
                    </a:lnT>
                    <a:lnB>
                      <a:noFill/>
                    </a:lnB>
                    <a:solidFill>
                      <a:srgbClr val="FFFFFF"/>
                    </a:solidFill>
                  </a:tcPr>
                </a:tc>
                <a:extLst>
                  <a:ext uri="{0D108BD9-81ED-4DB2-BD59-A6C34878D82A}">
                    <a16:rowId xmlns:a16="http://schemas.microsoft.com/office/drawing/2014/main" val="550098643"/>
                  </a:ext>
                </a:extLst>
              </a:tr>
              <a:tr h="578134">
                <a:tc>
                  <a:txBody>
                    <a:bodyPr/>
                    <a:lstStyle/>
                    <a:p>
                      <a:r>
                        <a:rPr lang="en-GB" i="1" strike="sngStrike">
                          <a:effectLst/>
                        </a:rPr>
                        <a:t>Italic strikethrough</a:t>
                      </a:r>
                      <a:endParaRPr lang="en-GB">
                        <a:effectLst/>
                      </a:endParaRPr>
                    </a:p>
                  </a:txBody>
                  <a:tcPr marL="95250" marR="95250" marT="95250" marB="95250" anchor="ctr">
                    <a:lnL>
                      <a:noFill/>
                    </a:lnL>
                    <a:lnR>
                      <a:noFill/>
                    </a:lnR>
                    <a:lnT>
                      <a:noFill/>
                    </a:lnT>
                    <a:lnB>
                      <a:noFill/>
                    </a:lnB>
                    <a:solidFill>
                      <a:srgbClr val="FFFFFF"/>
                    </a:solidFill>
                  </a:tcPr>
                </a:tc>
                <a:tc>
                  <a:txBody>
                    <a:bodyPr/>
                    <a:lstStyle/>
                    <a:p>
                      <a:r>
                        <a:rPr lang="en-GB" dirty="0">
                          <a:effectLst/>
                        </a:rPr>
                        <a:t>LA’s proposed deletions</a:t>
                      </a:r>
                    </a:p>
                  </a:txBody>
                  <a:tcPr marL="95250" marR="95250" marT="95250" marB="95250" anchor="ctr">
                    <a:lnL>
                      <a:noFill/>
                    </a:lnL>
                    <a:lnR>
                      <a:noFill/>
                    </a:lnR>
                    <a:lnT>
                      <a:noFill/>
                    </a:lnT>
                    <a:lnB>
                      <a:noFill/>
                    </a:lnB>
                    <a:solidFill>
                      <a:srgbClr val="FFFFFF"/>
                    </a:solidFill>
                  </a:tcPr>
                </a:tc>
                <a:extLst>
                  <a:ext uri="{0D108BD9-81ED-4DB2-BD59-A6C34878D82A}">
                    <a16:rowId xmlns:a16="http://schemas.microsoft.com/office/drawing/2014/main" val="1323165190"/>
                  </a:ext>
                </a:extLst>
              </a:tr>
            </a:tbl>
          </a:graphicData>
        </a:graphic>
      </p:graphicFrame>
      <p:sp>
        <p:nvSpPr>
          <p:cNvPr id="9" name="Rectangle 2">
            <a:extLst>
              <a:ext uri="{FF2B5EF4-FFF2-40B4-BE49-F238E27FC236}">
                <a16:creationId xmlns:a16="http://schemas.microsoft.com/office/drawing/2014/main" id="{233670CB-CAFA-4D96-BD52-2F186E7CF1EA}"/>
              </a:ext>
            </a:extLst>
          </p:cNvPr>
          <p:cNvSpPr txBox="1">
            <a:spLocks/>
          </p:cNvSpPr>
          <p:nvPr/>
        </p:nvSpPr>
        <p:spPr>
          <a:xfrm>
            <a:off x="2891631" y="0"/>
            <a:ext cx="671353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b="1" dirty="0">
                <a:solidFill>
                  <a:srgbClr val="B85559"/>
                </a:solidFill>
                <a:latin typeface="Verdana" panose="020B0604030504040204" pitchFamily="34" charset="0"/>
                <a:ea typeface="Verdana" panose="020B0604030504040204" pitchFamily="34" charset="0"/>
              </a:rPr>
              <a:t>Working Document</a:t>
            </a:r>
          </a:p>
        </p:txBody>
      </p:sp>
      <p:pic>
        <p:nvPicPr>
          <p:cNvPr id="2" name="Audio 1">
            <a:hlinkClick r:id="" action="ppaction://media"/>
            <a:extLst>
              <a:ext uri="{FF2B5EF4-FFF2-40B4-BE49-F238E27FC236}">
                <a16:creationId xmlns:a16="http://schemas.microsoft.com/office/drawing/2014/main" id="{22453B0A-4168-4B38-9F7B-43F535E6AC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831"/>
    </mc:Choice>
    <mc:Fallback xmlns="">
      <p:transition spd="slow" advTm="18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2">
            <a:extLst>
              <a:ext uri="{FF2B5EF4-FFF2-40B4-BE49-F238E27FC236}">
                <a16:creationId xmlns:a16="http://schemas.microsoft.com/office/drawing/2014/main" id="{6E677966-E7B7-4308-9299-BB2B06FBF784}"/>
              </a:ext>
            </a:extLst>
          </p:cNvPr>
          <p:cNvSpPr txBox="1">
            <a:spLocks/>
          </p:cNvSpPr>
          <p:nvPr/>
        </p:nvSpPr>
        <p:spPr>
          <a:xfrm>
            <a:off x="219556" y="578299"/>
            <a:ext cx="3611709" cy="577284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sz="3600" b="1" dirty="0">
                <a:solidFill>
                  <a:srgbClr val="FFFFFF"/>
                </a:solidFill>
                <a:latin typeface="Verdana" panose="020B0604030504040204" pitchFamily="34" charset="0"/>
                <a:ea typeface="Verdana" panose="020B0604030504040204" pitchFamily="34" charset="0"/>
              </a:rPr>
              <a:t>Telephone Case Management Hearing</a:t>
            </a: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9397" name="Rectangle 3">
            <a:extLst>
              <a:ext uri="{FF2B5EF4-FFF2-40B4-BE49-F238E27FC236}">
                <a16:creationId xmlns:a16="http://schemas.microsoft.com/office/drawing/2014/main" id="{9E442B74-D80C-4AC2-A1BE-371180103BB2}"/>
              </a:ext>
            </a:extLst>
          </p:cNvPr>
          <p:cNvGraphicFramePr>
            <a:graphicFrameLocks noGrp="1"/>
          </p:cNvGraphicFramePr>
          <p:nvPr>
            <p:ph idx="1"/>
            <p:extLst>
              <p:ext uri="{D42A27DB-BD31-4B8C-83A1-F6EECF244321}">
                <p14:modId xmlns:p14="http://schemas.microsoft.com/office/powerpoint/2010/main" val="283143313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F5FFF502-BFE8-487E-9596-1A41A311CB5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346470"/>
      </p:ext>
    </p:extLst>
  </p:cSld>
  <p:clrMapOvr>
    <a:masterClrMapping/>
  </p:clrMapOvr>
  <mc:AlternateContent xmlns:mc="http://schemas.openxmlformats.org/markup-compatibility/2006" xmlns:p14="http://schemas.microsoft.com/office/powerpoint/2010/main">
    <mc:Choice Requires="p14">
      <p:transition spd="slow" p14:dur="2000" advTm="100360"/>
    </mc:Choice>
    <mc:Fallback xmlns="">
      <p:transition spd="slow" advTm="10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9395" name="Rectangle 3"/>
          <p:cNvSpPr>
            <a:spLocks noGrp="1"/>
          </p:cNvSpPr>
          <p:nvPr>
            <p:ph idx="1"/>
          </p:nvPr>
        </p:nvSpPr>
        <p:spPr>
          <a:xfrm>
            <a:off x="1097279" y="1845734"/>
            <a:ext cx="6454987" cy="4023360"/>
          </a:xfrm>
        </p:spPr>
        <p:txBody>
          <a:bodyPr vert="horz" lIns="0" tIns="45720" rIns="0" bIns="45720" rtlCol="0">
            <a:normAutofit lnSpcReduction="10000"/>
          </a:bodyPr>
          <a:lstStyle/>
          <a:p>
            <a:pPr lvl="1">
              <a:buFont typeface="Calibri" panose="020F0502020204030204" pitchFamily="34" charset="0"/>
              <a:buChar char="•"/>
            </a:pPr>
            <a:r>
              <a:rPr lang="en-US" altLang="en-US" sz="2000" dirty="0">
                <a:solidFill>
                  <a:srgbClr val="008EC6"/>
                </a:solidFill>
                <a:latin typeface="Verdana" panose="020B0604030504040204" pitchFamily="34" charset="0"/>
                <a:ea typeface="Verdana" panose="020B0604030504040204" pitchFamily="34" charset="0"/>
              </a:rPr>
              <a:t>It will be virtual and there will be joining instructions, these are important and must be followed</a:t>
            </a:r>
          </a:p>
          <a:p>
            <a:pPr lvl="1">
              <a:buFont typeface="Calibri" panose="020F0502020204030204" pitchFamily="34" charset="0"/>
              <a:buChar char="•"/>
            </a:pPr>
            <a:endParaRPr lang="en-US" altLang="en-US" sz="2000" dirty="0">
              <a:solidFill>
                <a:srgbClr val="008EC6"/>
              </a:solidFill>
              <a:latin typeface="Verdana" panose="020B0604030504040204" pitchFamily="34" charset="0"/>
              <a:ea typeface="Verdana" panose="020B0604030504040204" pitchFamily="34" charset="0"/>
            </a:endParaRPr>
          </a:p>
          <a:p>
            <a:pPr lvl="1">
              <a:buFont typeface="Calibri" panose="020F0502020204030204" pitchFamily="34" charset="0"/>
              <a:buChar char="•"/>
            </a:pPr>
            <a:r>
              <a:rPr lang="en-US" altLang="en-US" sz="2000" dirty="0">
                <a:solidFill>
                  <a:srgbClr val="008EC6"/>
                </a:solidFill>
                <a:latin typeface="Verdana" panose="020B0604030504040204" pitchFamily="34" charset="0"/>
                <a:ea typeface="Verdana" panose="020B0604030504040204" pitchFamily="34" charset="0"/>
              </a:rPr>
              <a:t>Relaxed and as informal as possible  </a:t>
            </a:r>
          </a:p>
          <a:p>
            <a:pPr lvl="1">
              <a:buFont typeface="Calibri" panose="020F0502020204030204" pitchFamily="34" charset="0"/>
              <a:buChar char="•"/>
            </a:pPr>
            <a:endParaRPr lang="en-US" altLang="en-US" sz="2000" dirty="0">
              <a:solidFill>
                <a:srgbClr val="008EC6"/>
              </a:solidFill>
              <a:latin typeface="Verdana" panose="020B0604030504040204" pitchFamily="34" charset="0"/>
              <a:ea typeface="Verdana" panose="020B0604030504040204" pitchFamily="34" charset="0"/>
            </a:endParaRPr>
          </a:p>
          <a:p>
            <a:pPr lvl="1">
              <a:buFont typeface="Calibri" panose="020F0502020204030204" pitchFamily="34" charset="0"/>
              <a:buChar char="•"/>
            </a:pPr>
            <a:r>
              <a:rPr lang="en-US" altLang="en-US" sz="2000" dirty="0">
                <a:solidFill>
                  <a:srgbClr val="008EC6"/>
                </a:solidFill>
                <a:latin typeface="Verdana" panose="020B0604030504040204" pitchFamily="34" charset="0"/>
                <a:ea typeface="Verdana" panose="020B0604030504040204" pitchFamily="34" charset="0"/>
              </a:rPr>
              <a:t>Usually one or two days</a:t>
            </a:r>
          </a:p>
          <a:p>
            <a:pPr lvl="1">
              <a:buFont typeface="Calibri" panose="020F0502020204030204" pitchFamily="34" charset="0"/>
              <a:buChar char="•"/>
            </a:pPr>
            <a:endParaRPr lang="en-US" altLang="en-US" sz="2000" dirty="0">
              <a:solidFill>
                <a:srgbClr val="008EC6"/>
              </a:solidFill>
              <a:latin typeface="Verdana" panose="020B0604030504040204" pitchFamily="34" charset="0"/>
              <a:ea typeface="Verdana" panose="020B0604030504040204" pitchFamily="34" charset="0"/>
            </a:endParaRPr>
          </a:p>
          <a:p>
            <a:pPr lvl="1">
              <a:buFont typeface="Calibri" panose="020F0502020204030204" pitchFamily="34" charset="0"/>
              <a:buChar char="•"/>
            </a:pPr>
            <a:r>
              <a:rPr lang="en-US" altLang="en-US" sz="2000" dirty="0">
                <a:solidFill>
                  <a:srgbClr val="008EC6"/>
                </a:solidFill>
                <a:latin typeface="Verdana" panose="020B0604030504040204" pitchFamily="34" charset="0"/>
                <a:ea typeface="Verdana" panose="020B0604030504040204" pitchFamily="34" charset="0"/>
              </a:rPr>
              <a:t>There will be a judge one or two specialist panel members</a:t>
            </a:r>
          </a:p>
          <a:p>
            <a:pPr lvl="1">
              <a:buFont typeface="Calibri" panose="020F0502020204030204" pitchFamily="34" charset="0"/>
              <a:buChar char="•"/>
            </a:pPr>
            <a:endParaRPr lang="en-US" altLang="en-US" sz="2000" dirty="0">
              <a:solidFill>
                <a:srgbClr val="008EC6"/>
              </a:solidFill>
              <a:latin typeface="Verdana" panose="020B0604030504040204" pitchFamily="34" charset="0"/>
              <a:ea typeface="Verdana" panose="020B0604030504040204" pitchFamily="34" charset="0"/>
            </a:endParaRPr>
          </a:p>
          <a:p>
            <a:pPr lvl="1">
              <a:buFont typeface="Calibri" panose="020F0502020204030204" pitchFamily="34" charset="0"/>
              <a:buChar char="•"/>
            </a:pPr>
            <a:r>
              <a:rPr lang="en-US" altLang="en-US" sz="2000" dirty="0">
                <a:solidFill>
                  <a:srgbClr val="008EC6"/>
                </a:solidFill>
                <a:latin typeface="Verdana" panose="020B0604030504040204" pitchFamily="34" charset="0"/>
                <a:ea typeface="Verdana" panose="020B0604030504040204" pitchFamily="34" charset="0"/>
              </a:rPr>
              <a:t>Your child may attend and be part of the hearing</a:t>
            </a:r>
          </a:p>
        </p:txBody>
      </p:sp>
      <p:pic>
        <p:nvPicPr>
          <p:cNvPr id="71" name="Graphic 70" descr="Judge">
            <a:extLst>
              <a:ext uri="{FF2B5EF4-FFF2-40B4-BE49-F238E27FC236}">
                <a16:creationId xmlns:a16="http://schemas.microsoft.com/office/drawing/2014/main" id="{B817B22C-EF0E-4FCC-82F7-8E0FB7978D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20570" y="2084269"/>
            <a:ext cx="3135109" cy="3135109"/>
          </a:xfrm>
          <a:prstGeom prst="rect">
            <a:avLst/>
          </a:prstGeom>
        </p:spPr>
      </p:pic>
      <p:sp>
        <p:nvSpPr>
          <p:cNvPr id="8" name="Rectangle 2">
            <a:extLst>
              <a:ext uri="{FF2B5EF4-FFF2-40B4-BE49-F238E27FC236}">
                <a16:creationId xmlns:a16="http://schemas.microsoft.com/office/drawing/2014/main" id="{3B1B01BF-B71A-49FF-AB19-F201A0BE7926}"/>
              </a:ext>
            </a:extLst>
          </p:cNvPr>
          <p:cNvSpPr txBox="1">
            <a:spLocks/>
          </p:cNvSpPr>
          <p:nvPr/>
        </p:nvSpPr>
        <p:spPr>
          <a:xfrm>
            <a:off x="3324152" y="91890"/>
            <a:ext cx="5543696"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b="1" dirty="0">
                <a:solidFill>
                  <a:srgbClr val="B85559"/>
                </a:solidFill>
                <a:latin typeface="Verdana" panose="020B0604030504040204" pitchFamily="34" charset="0"/>
                <a:ea typeface="Verdana" panose="020B0604030504040204" pitchFamily="34" charset="0"/>
              </a:rPr>
              <a:t>The Hearing</a:t>
            </a:r>
          </a:p>
        </p:txBody>
      </p:sp>
      <p:pic>
        <p:nvPicPr>
          <p:cNvPr id="2" name="Audio 1">
            <a:hlinkClick r:id="" action="ppaction://media"/>
            <a:extLst>
              <a:ext uri="{FF2B5EF4-FFF2-40B4-BE49-F238E27FC236}">
                <a16:creationId xmlns:a16="http://schemas.microsoft.com/office/drawing/2014/main" id="{93BF0B69-62E5-4830-8C8B-64B15743D9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071"/>
    </mc:Choice>
    <mc:Fallback xmlns="">
      <p:transition spd="slow" advTm="15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514984C-97BE-4D4F-A49A-E036EE313180}"/>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sz="4400" b="1" dirty="0">
                <a:solidFill>
                  <a:srgbClr val="B85559"/>
                </a:solidFill>
                <a:latin typeface="Verdana" panose="020B0604030504040204" pitchFamily="34" charset="0"/>
                <a:ea typeface="Verdana" panose="020B0604030504040204" pitchFamily="34" charset="0"/>
              </a:rPr>
              <a:t>Children &amp; Young People attending the meeting</a:t>
            </a:r>
          </a:p>
        </p:txBody>
      </p:sp>
      <p:graphicFrame>
        <p:nvGraphicFramePr>
          <p:cNvPr id="63493" name="Rectangle 3">
            <a:extLst>
              <a:ext uri="{FF2B5EF4-FFF2-40B4-BE49-F238E27FC236}">
                <a16:creationId xmlns:a16="http://schemas.microsoft.com/office/drawing/2014/main" id="{5FC6841E-15EA-4174-9869-5CAFF0312C7C}"/>
              </a:ext>
            </a:extLst>
          </p:cNvPr>
          <p:cNvGraphicFramePr>
            <a:graphicFrameLocks noGrp="1"/>
          </p:cNvGraphicFramePr>
          <p:nvPr>
            <p:ph idx="1"/>
            <p:extLst>
              <p:ext uri="{D42A27DB-BD31-4B8C-83A1-F6EECF244321}">
                <p14:modId xmlns:p14="http://schemas.microsoft.com/office/powerpoint/2010/main" val="365990256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4C21B063-D26E-499E-A6F7-5248206DAF7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28"/>
    </mc:Choice>
    <mc:Fallback xmlns="">
      <p:transition spd="slow" advTm="4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9395" name="Rectangle 3"/>
          <p:cNvSpPr>
            <a:spLocks noGrp="1"/>
          </p:cNvSpPr>
          <p:nvPr>
            <p:ph idx="1"/>
          </p:nvPr>
        </p:nvSpPr>
        <p:spPr>
          <a:xfrm>
            <a:off x="2754109" y="3429000"/>
            <a:ext cx="9171094" cy="2148208"/>
          </a:xfrm>
        </p:spPr>
        <p:txBody>
          <a:bodyPr vert="horz" lIns="0" tIns="45720" rIns="0" bIns="45720" rtlCol="0">
            <a:normAutofit/>
          </a:bodyPr>
          <a:lstStyle/>
          <a:p>
            <a:pPr lvl="1">
              <a:buFont typeface="Arial" panose="020B0604020202020204" pitchFamily="34" charset="0"/>
              <a:buChar char="•"/>
            </a:pPr>
            <a:r>
              <a:rPr lang="en-GB" sz="1900" b="1" dirty="0">
                <a:solidFill>
                  <a:srgbClr val="008EC6"/>
                </a:solidFill>
                <a:latin typeface="Verdana" panose="020B0604030504040204" pitchFamily="34" charset="0"/>
                <a:ea typeface="Verdana" panose="020B0604030504040204" pitchFamily="34" charset="0"/>
              </a:rPr>
              <a:t>To start the assessment or re-assessment process </a:t>
            </a:r>
            <a:r>
              <a:rPr lang="en-GB" sz="1900" dirty="0">
                <a:solidFill>
                  <a:srgbClr val="008EC6"/>
                </a:solidFill>
                <a:latin typeface="Verdana" panose="020B0604030504040204" pitchFamily="34" charset="0"/>
                <a:ea typeface="Verdana" panose="020B0604030504040204" pitchFamily="34" charset="0"/>
              </a:rPr>
              <a:t>- 4 weeks </a:t>
            </a:r>
          </a:p>
          <a:p>
            <a:pPr lvl="1">
              <a:buFont typeface="Arial" panose="020B0604020202020204" pitchFamily="34" charset="0"/>
              <a:buChar char="•"/>
            </a:pPr>
            <a:r>
              <a:rPr lang="en-GB" sz="1900" b="1" dirty="0">
                <a:solidFill>
                  <a:srgbClr val="008EC6"/>
                </a:solidFill>
                <a:latin typeface="Verdana" panose="020B0604030504040204" pitchFamily="34" charset="0"/>
                <a:ea typeface="Verdana" panose="020B0604030504040204" pitchFamily="34" charset="0"/>
              </a:rPr>
              <a:t>To make an EHC plan </a:t>
            </a:r>
            <a:r>
              <a:rPr lang="en-GB" sz="1900" dirty="0">
                <a:solidFill>
                  <a:srgbClr val="008EC6"/>
                </a:solidFill>
                <a:latin typeface="Verdana" panose="020B0604030504040204" pitchFamily="34" charset="0"/>
                <a:ea typeface="Verdana" panose="020B0604030504040204" pitchFamily="34" charset="0"/>
              </a:rPr>
              <a:t>- 5 weeks </a:t>
            </a:r>
          </a:p>
          <a:p>
            <a:pPr lvl="1">
              <a:buFont typeface="Arial" panose="020B0604020202020204" pitchFamily="34" charset="0"/>
              <a:buChar char="•"/>
            </a:pPr>
            <a:r>
              <a:rPr lang="en-GB" sz="1900" b="1" dirty="0">
                <a:solidFill>
                  <a:srgbClr val="008EC6"/>
                </a:solidFill>
                <a:latin typeface="Verdana" panose="020B0604030504040204" pitchFamily="34" charset="0"/>
                <a:ea typeface="Verdana" panose="020B0604030504040204" pitchFamily="34" charset="0"/>
              </a:rPr>
              <a:t>To amend the EHC plan </a:t>
            </a:r>
            <a:r>
              <a:rPr lang="en-GB" sz="1900" dirty="0">
                <a:solidFill>
                  <a:srgbClr val="008EC6"/>
                </a:solidFill>
                <a:latin typeface="Verdana" panose="020B0604030504040204" pitchFamily="34" charset="0"/>
                <a:ea typeface="Verdana" panose="020B0604030504040204" pitchFamily="34" charset="0"/>
              </a:rPr>
              <a:t>- 5 weeks </a:t>
            </a:r>
          </a:p>
          <a:p>
            <a:pPr lvl="1">
              <a:buFont typeface="Arial" panose="020B0604020202020204" pitchFamily="34" charset="0"/>
              <a:buChar char="•"/>
            </a:pPr>
            <a:r>
              <a:rPr lang="en-GB" sz="1900" b="1" dirty="0">
                <a:solidFill>
                  <a:srgbClr val="008EC6"/>
                </a:solidFill>
                <a:latin typeface="Verdana" panose="020B0604030504040204" pitchFamily="34" charset="0"/>
                <a:ea typeface="Verdana" panose="020B0604030504040204" pitchFamily="34" charset="0"/>
              </a:rPr>
              <a:t>To amend the school/college/institution </a:t>
            </a:r>
            <a:r>
              <a:rPr lang="en-GB" sz="1900" dirty="0">
                <a:solidFill>
                  <a:srgbClr val="008EC6"/>
                </a:solidFill>
                <a:latin typeface="Verdana" panose="020B0604030504040204" pitchFamily="34" charset="0"/>
                <a:ea typeface="Verdana" panose="020B0604030504040204" pitchFamily="34" charset="0"/>
              </a:rPr>
              <a:t>- 2 weeks </a:t>
            </a:r>
          </a:p>
          <a:p>
            <a:pPr lvl="1">
              <a:buFont typeface="Arial" panose="020B0604020202020204" pitchFamily="34" charset="0"/>
              <a:buChar char="•"/>
            </a:pPr>
            <a:r>
              <a:rPr lang="en-GB" sz="1900" b="1" dirty="0">
                <a:solidFill>
                  <a:srgbClr val="008EC6"/>
                </a:solidFill>
                <a:latin typeface="Verdana" panose="020B0604030504040204" pitchFamily="34" charset="0"/>
                <a:ea typeface="Verdana" panose="020B0604030504040204" pitchFamily="34" charset="0"/>
              </a:rPr>
              <a:t>To continue an EHC plan </a:t>
            </a:r>
            <a:r>
              <a:rPr lang="en-GB" sz="1900" dirty="0">
                <a:solidFill>
                  <a:srgbClr val="008EC6"/>
                </a:solidFill>
                <a:latin typeface="Verdana" panose="020B0604030504040204" pitchFamily="34" charset="0"/>
                <a:ea typeface="Verdana" panose="020B0604030504040204" pitchFamily="34" charset="0"/>
              </a:rPr>
              <a:t>- immediately </a:t>
            </a:r>
          </a:p>
          <a:p>
            <a:pPr lvl="1">
              <a:buFont typeface="Arial" panose="020B0604020202020204" pitchFamily="34" charset="0"/>
              <a:buChar char="•"/>
            </a:pPr>
            <a:r>
              <a:rPr lang="en-GB" sz="1900" b="1" dirty="0">
                <a:solidFill>
                  <a:srgbClr val="008EC6"/>
                </a:solidFill>
                <a:latin typeface="Verdana" panose="020B0604030504040204" pitchFamily="34" charset="0"/>
                <a:ea typeface="Verdana" panose="020B0604030504040204" pitchFamily="34" charset="0"/>
              </a:rPr>
              <a:t>To cease an EHC plan </a:t>
            </a:r>
            <a:r>
              <a:rPr lang="en-GB" sz="1900" dirty="0">
                <a:solidFill>
                  <a:srgbClr val="008EC6"/>
                </a:solidFill>
                <a:latin typeface="Verdana" panose="020B0604030504040204" pitchFamily="34" charset="0"/>
                <a:ea typeface="Verdana" panose="020B0604030504040204" pitchFamily="34" charset="0"/>
              </a:rPr>
              <a:t>– immediately </a:t>
            </a:r>
          </a:p>
        </p:txBody>
      </p:sp>
      <p:pic>
        <p:nvPicPr>
          <p:cNvPr id="71" name="Graphic 70" descr="Clock">
            <a:extLst>
              <a:ext uri="{FF2B5EF4-FFF2-40B4-BE49-F238E27FC236}">
                <a16:creationId xmlns:a16="http://schemas.microsoft.com/office/drawing/2014/main" id="{B817B22C-EF0E-4FCC-82F7-8E0FB7978D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6797" y="3149262"/>
            <a:ext cx="2601709" cy="2601709"/>
          </a:xfrm>
          <a:prstGeom prst="rect">
            <a:avLst/>
          </a:prstGeom>
        </p:spPr>
      </p:pic>
      <p:sp>
        <p:nvSpPr>
          <p:cNvPr id="8" name="Rectangle 2">
            <a:extLst>
              <a:ext uri="{FF2B5EF4-FFF2-40B4-BE49-F238E27FC236}">
                <a16:creationId xmlns:a16="http://schemas.microsoft.com/office/drawing/2014/main" id="{3B1B01BF-B71A-49FF-AB19-F201A0BE7926}"/>
              </a:ext>
            </a:extLst>
          </p:cNvPr>
          <p:cNvSpPr txBox="1">
            <a:spLocks/>
          </p:cNvSpPr>
          <p:nvPr/>
        </p:nvSpPr>
        <p:spPr>
          <a:xfrm>
            <a:off x="2868506" y="6458"/>
            <a:ext cx="645498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b="1" dirty="0">
                <a:solidFill>
                  <a:srgbClr val="B85559"/>
                </a:solidFill>
                <a:latin typeface="Verdana" panose="020B0604030504040204" pitchFamily="34" charset="0"/>
                <a:ea typeface="Verdana" panose="020B0604030504040204" pitchFamily="34" charset="0"/>
              </a:rPr>
              <a:t>After the Hearing</a:t>
            </a:r>
          </a:p>
        </p:txBody>
      </p:sp>
      <p:sp>
        <p:nvSpPr>
          <p:cNvPr id="2" name="TextBox 1">
            <a:extLst>
              <a:ext uri="{FF2B5EF4-FFF2-40B4-BE49-F238E27FC236}">
                <a16:creationId xmlns:a16="http://schemas.microsoft.com/office/drawing/2014/main" id="{37517DE4-3175-4839-B4D1-9B6AC46AC6A2}"/>
              </a:ext>
            </a:extLst>
          </p:cNvPr>
          <p:cNvSpPr txBox="1"/>
          <p:nvPr/>
        </p:nvSpPr>
        <p:spPr>
          <a:xfrm>
            <a:off x="1295400" y="1773989"/>
            <a:ext cx="10210800" cy="1323439"/>
          </a:xfrm>
          <a:prstGeom prst="rect">
            <a:avLst/>
          </a:prstGeom>
          <a:noFill/>
        </p:spPr>
        <p:txBody>
          <a:bodyPr wrap="square" rtlCol="0">
            <a:spAutoFit/>
          </a:bodyPr>
          <a:lstStyle/>
          <a:p>
            <a:r>
              <a:rPr lang="en-GB" sz="2000" dirty="0">
                <a:solidFill>
                  <a:srgbClr val="008EC6"/>
                </a:solidFill>
                <a:latin typeface="Verdana" panose="020B0604030504040204" pitchFamily="34" charset="0"/>
                <a:ea typeface="Verdana" panose="020B0604030504040204" pitchFamily="34" charset="0"/>
              </a:rPr>
              <a:t>The Tribunal decision will be communicated to you and the local authority, within </a:t>
            </a:r>
            <a:r>
              <a:rPr lang="en-GB" sz="2000" b="1" u="sng" dirty="0">
                <a:solidFill>
                  <a:srgbClr val="008EC6"/>
                </a:solidFill>
                <a:latin typeface="Verdana" panose="020B0604030504040204" pitchFamily="34" charset="0"/>
                <a:ea typeface="Verdana" panose="020B0604030504040204" pitchFamily="34" charset="0"/>
              </a:rPr>
              <a:t>10 working days </a:t>
            </a:r>
            <a:r>
              <a:rPr lang="en-GB" sz="2000" dirty="0">
                <a:solidFill>
                  <a:srgbClr val="008EC6"/>
                </a:solidFill>
                <a:latin typeface="Verdana" panose="020B0604030504040204" pitchFamily="34" charset="0"/>
                <a:ea typeface="Verdana" panose="020B0604030504040204" pitchFamily="34" charset="0"/>
              </a:rPr>
              <a:t>of the hearing. </a:t>
            </a:r>
          </a:p>
          <a:p>
            <a:r>
              <a:rPr lang="en-GB" sz="2000" b="1" dirty="0">
                <a:solidFill>
                  <a:srgbClr val="008EC6"/>
                </a:solidFill>
                <a:latin typeface="Verdana" panose="020B0604030504040204" pitchFamily="34" charset="0"/>
                <a:ea typeface="Verdana" panose="020B0604030504040204" pitchFamily="34" charset="0"/>
              </a:rPr>
              <a:t>Following the decision, the local authority must comply with these timescales: </a:t>
            </a:r>
            <a:endParaRPr lang="en-GB" sz="2000" dirty="0">
              <a:solidFill>
                <a:srgbClr val="008EC6"/>
              </a:solidFill>
              <a:latin typeface="Verdana" panose="020B0604030504040204" pitchFamily="34" charset="0"/>
              <a:ea typeface="Verdana" panose="020B0604030504040204" pitchFamily="34" charset="0"/>
            </a:endParaRPr>
          </a:p>
        </p:txBody>
      </p:sp>
      <p:pic>
        <p:nvPicPr>
          <p:cNvPr id="3" name="Audio 2">
            <a:hlinkClick r:id="" action="ppaction://media"/>
            <a:extLst>
              <a:ext uri="{FF2B5EF4-FFF2-40B4-BE49-F238E27FC236}">
                <a16:creationId xmlns:a16="http://schemas.microsoft.com/office/drawing/2014/main" id="{0633A493-4159-4678-BC39-ED0997EEBE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5351436"/>
      </p:ext>
    </p:extLst>
  </p:cSld>
  <p:clrMapOvr>
    <a:masterClrMapping/>
  </p:clrMapOvr>
  <mc:AlternateContent xmlns:mc="http://schemas.openxmlformats.org/markup-compatibility/2006" xmlns:p14="http://schemas.microsoft.com/office/powerpoint/2010/main">
    <mc:Choice Requires="p14">
      <p:transition spd="slow" p14:dur="2000" advTm="35536"/>
    </mc:Choice>
    <mc:Fallback xmlns="">
      <p:transition spd="slow" advTm="3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a:xfrm>
            <a:off x="2152650" y="299634"/>
            <a:ext cx="7886700" cy="1295400"/>
          </a:xfrm>
        </p:spPr>
        <p:txBody>
          <a:bodyPr>
            <a:normAutofit fontScale="90000"/>
          </a:bodyPr>
          <a:lstStyle/>
          <a:p>
            <a:pPr algn="ctr" eaLnBrk="1" hangingPunct="1"/>
            <a:r>
              <a:rPr lang="en-GB" altLang="en-US" b="1" dirty="0">
                <a:solidFill>
                  <a:srgbClr val="B85559"/>
                </a:solidFill>
                <a:latin typeface="Verdana" panose="020B0604030504040204" pitchFamily="34" charset="0"/>
                <a:ea typeface="Verdana" panose="020B0604030504040204" pitchFamily="34" charset="0"/>
              </a:rPr>
              <a:t>Concede, Withdraw or Consent</a:t>
            </a:r>
          </a:p>
        </p:txBody>
      </p:sp>
      <p:sp>
        <p:nvSpPr>
          <p:cNvPr id="53251" name="Rectangle 3"/>
          <p:cNvSpPr>
            <a:spLocks noGrp="1" noRot="1" noChangeArrowheads="1"/>
          </p:cNvSpPr>
          <p:nvPr>
            <p:ph idx="1"/>
          </p:nvPr>
        </p:nvSpPr>
        <p:spPr>
          <a:xfrm>
            <a:off x="419100" y="1600200"/>
            <a:ext cx="11353800" cy="4495800"/>
          </a:xfrm>
        </p:spPr>
        <p:txBody>
          <a:bodyPr>
            <a:normAutofit/>
          </a:bodyPr>
          <a:lstStyle/>
          <a:p>
            <a:pPr marL="0" indent="0">
              <a:buNone/>
              <a:defRPr/>
            </a:pPr>
            <a:endPar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endParaRPr>
          </a:p>
          <a:p>
            <a:pPr eaLnBrk="1" hangingPunct="1">
              <a:defRPr/>
            </a:pPr>
            <a:r>
              <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rPr>
              <a:t>LA can only concede an appeal before their response date. After this the only way the appeal can be concluded is:</a:t>
            </a:r>
          </a:p>
          <a:p>
            <a:pPr marL="0" indent="0">
              <a:buNone/>
              <a:defRPr/>
            </a:pPr>
            <a:endPar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endParaRPr>
          </a:p>
          <a:p>
            <a:pPr marL="0" indent="0">
              <a:buNone/>
              <a:defRPr/>
            </a:pPr>
            <a:r>
              <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rPr>
              <a:t>1) Decision by tribunal </a:t>
            </a:r>
          </a:p>
          <a:p>
            <a:pPr marL="0" indent="0">
              <a:buNone/>
              <a:defRPr/>
            </a:pPr>
            <a:r>
              <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rPr>
              <a:t>2) Parent/YP withdraws the appeal with the tribunals consent (</a:t>
            </a:r>
            <a:r>
              <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SEND 8</a:t>
            </a:r>
            <a:r>
              <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rPr>
              <a:t>)</a:t>
            </a:r>
          </a:p>
          <a:p>
            <a:pPr eaLnBrk="1" hangingPunct="1">
              <a:defRPr/>
            </a:pPr>
            <a:endPar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endParaRPr>
          </a:p>
          <a:p>
            <a:pPr eaLnBrk="1" hangingPunct="1">
              <a:defRPr/>
            </a:pPr>
            <a:r>
              <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rPr>
              <a:t>If the appeal is withdrawn after the response date then the LA will not be held to the time limits of completing the agreed actions so parents/</a:t>
            </a:r>
            <a:r>
              <a:rPr lang="en-GB" altLang="en-US" sz="2400" dirty="0" err="1">
                <a:solidFill>
                  <a:srgbClr val="008EC6"/>
                </a:solidFill>
                <a:latin typeface="Verdana" panose="020B0604030504040204" pitchFamily="34" charset="0"/>
                <a:ea typeface="Verdana" panose="020B0604030504040204" pitchFamily="34" charset="0"/>
                <a:cs typeface="Arial" panose="020B0604020202020204" pitchFamily="34" charset="0"/>
              </a:rPr>
              <a:t>yp</a:t>
            </a:r>
            <a:r>
              <a:rPr lang="en-GB" altLang="en-US" sz="2400" dirty="0">
                <a:solidFill>
                  <a:srgbClr val="008EC6"/>
                </a:solidFill>
                <a:latin typeface="Verdana" panose="020B0604030504040204" pitchFamily="34" charset="0"/>
                <a:ea typeface="Verdana" panose="020B0604030504040204" pitchFamily="34" charset="0"/>
                <a:cs typeface="Arial" panose="020B0604020202020204" pitchFamily="34" charset="0"/>
              </a:rPr>
              <a:t> should ask for a consent order from the tribunal rather than withdraw</a:t>
            </a:r>
          </a:p>
        </p:txBody>
      </p:sp>
      <p:pic>
        <p:nvPicPr>
          <p:cNvPr id="2" name="Audio 1">
            <a:hlinkClick r:id="" action="ppaction://media"/>
            <a:extLst>
              <a:ext uri="{FF2B5EF4-FFF2-40B4-BE49-F238E27FC236}">
                <a16:creationId xmlns:a16="http://schemas.microsoft.com/office/drawing/2014/main" id="{18BBA616-2508-4355-9F0E-476DCB2188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867"/>
    </mc:Choice>
    <mc:Fallback xmlns="">
      <p:transition spd="slow" advTm="275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2305050" y="524530"/>
            <a:ext cx="7886700" cy="996950"/>
          </a:xfrm>
        </p:spPr>
        <p:txBody>
          <a:bodyPr>
            <a:normAutofit/>
          </a:bodyPr>
          <a:lstStyle/>
          <a:p>
            <a:pPr algn="ctr" eaLnBrk="1" hangingPunct="1"/>
            <a:r>
              <a:rPr lang="en-GB" altLang="en-US" b="1" dirty="0">
                <a:solidFill>
                  <a:srgbClr val="B85559"/>
                </a:solidFill>
                <a:latin typeface="Verdana" panose="020B0604030504040204" pitchFamily="34" charset="0"/>
                <a:ea typeface="Verdana" panose="020B0604030504040204" pitchFamily="34" charset="0"/>
              </a:rPr>
              <a:t>Useful </a:t>
            </a:r>
            <a:r>
              <a:rPr lang="en-US" altLang="en-US" b="1" dirty="0">
                <a:solidFill>
                  <a:srgbClr val="B85559"/>
                </a:solidFill>
                <a:latin typeface="Verdana" panose="020B0604030504040204" pitchFamily="34" charset="0"/>
                <a:ea typeface="Verdana" panose="020B0604030504040204" pitchFamily="34" charset="0"/>
              </a:rPr>
              <a:t>Contacts</a:t>
            </a:r>
            <a:endParaRPr lang="en-GB" altLang="en-US" b="1" dirty="0">
              <a:solidFill>
                <a:srgbClr val="B85559"/>
              </a:solidFill>
              <a:latin typeface="Verdana" panose="020B0604030504040204" pitchFamily="34" charset="0"/>
              <a:ea typeface="Verdana" panose="020B0604030504040204" pitchFamily="34" charset="0"/>
            </a:endParaRPr>
          </a:p>
        </p:txBody>
      </p:sp>
      <p:sp>
        <p:nvSpPr>
          <p:cNvPr id="57347" name="Rectangle 6"/>
          <p:cNvSpPr>
            <a:spLocks noGrp="1"/>
          </p:cNvSpPr>
          <p:nvPr>
            <p:ph idx="1"/>
          </p:nvPr>
        </p:nvSpPr>
        <p:spPr>
          <a:xfrm>
            <a:off x="304800" y="1828799"/>
            <a:ext cx="11506201" cy="4343401"/>
          </a:xfrm>
        </p:spPr>
        <p:txBody>
          <a:bodyPr>
            <a:noAutofit/>
          </a:bodyPr>
          <a:lstStyle/>
          <a:p>
            <a:pPr marL="0" indent="0">
              <a:buNone/>
              <a:defRPr/>
            </a:pPr>
            <a:endParaRPr lang="en-GB" sz="1600" dirty="0">
              <a:solidFill>
                <a:schemeClr val="tx1"/>
              </a:solidFill>
            </a:endParaRPr>
          </a:p>
          <a:p>
            <a:pPr marL="0" indent="0">
              <a:buNone/>
              <a:defRPr/>
            </a:pPr>
            <a:endParaRPr lang="en-GB" sz="1600" dirty="0">
              <a:solidFill>
                <a:schemeClr val="tx1"/>
              </a:solidFill>
            </a:endParaRPr>
          </a:p>
          <a:p>
            <a:pPr marL="0" indent="0">
              <a:buNone/>
              <a:defRPr/>
            </a:pPr>
            <a:endParaRPr lang="en-GB" sz="1600" dirty="0">
              <a:solidFill>
                <a:schemeClr val="tx1"/>
              </a:solidFill>
            </a:endParaRPr>
          </a:p>
          <a:p>
            <a:pPr marL="0" indent="0">
              <a:buNone/>
              <a:defRPr/>
            </a:pPr>
            <a:endParaRPr lang="en-GB" sz="1600" dirty="0">
              <a:solidFill>
                <a:schemeClr val="tx1"/>
              </a:solidFill>
            </a:endParaRPr>
          </a:p>
          <a:p>
            <a:pPr marL="0" indent="0">
              <a:buNone/>
              <a:defRPr/>
            </a:pPr>
            <a:endParaRPr lang="en-GB" sz="1600" dirty="0">
              <a:solidFill>
                <a:schemeClr val="tx1"/>
              </a:solidFill>
            </a:endParaRPr>
          </a:p>
          <a:p>
            <a:pPr marL="0" indent="0">
              <a:buNone/>
              <a:defRPr/>
            </a:pPr>
            <a:endParaRPr lang="en-GB" sz="1600" dirty="0">
              <a:solidFill>
                <a:schemeClr val="tx1"/>
              </a:solidFill>
            </a:endParaRPr>
          </a:p>
          <a:p>
            <a:pPr marL="0" indent="0">
              <a:buNone/>
              <a:defRPr/>
            </a:pPr>
            <a:endParaRPr lang="en-GB" sz="1600" dirty="0">
              <a:solidFill>
                <a:schemeClr val="tx1"/>
              </a:solidFill>
            </a:endParaRPr>
          </a:p>
          <a:p>
            <a:pPr marL="0" indent="0">
              <a:buNone/>
              <a:defRPr/>
            </a:pPr>
            <a:endParaRPr lang="en-GB" sz="1600" dirty="0">
              <a:solidFill>
                <a:schemeClr val="tx1"/>
              </a:solidFill>
            </a:endParaRPr>
          </a:p>
        </p:txBody>
      </p:sp>
      <p:sp>
        <p:nvSpPr>
          <p:cNvPr id="2" name="TextBox 1">
            <a:extLst>
              <a:ext uri="{FF2B5EF4-FFF2-40B4-BE49-F238E27FC236}">
                <a16:creationId xmlns:a16="http://schemas.microsoft.com/office/drawing/2014/main" id="{F4DE56CF-999C-4313-8F7D-1AC9BC843132}"/>
              </a:ext>
            </a:extLst>
          </p:cNvPr>
          <p:cNvSpPr txBox="1"/>
          <p:nvPr/>
        </p:nvSpPr>
        <p:spPr>
          <a:xfrm>
            <a:off x="685800" y="4238252"/>
            <a:ext cx="5715000" cy="1754326"/>
          </a:xfrm>
          <a:prstGeom prst="rect">
            <a:avLst/>
          </a:prstGeom>
          <a:noFill/>
        </p:spPr>
        <p:txBody>
          <a:bodyPr wrap="square" rtlCol="0">
            <a:spAutoFit/>
          </a:bodyPr>
          <a:lstStyle/>
          <a:p>
            <a:pPr>
              <a:defRPr/>
            </a:pPr>
            <a:r>
              <a:rPr lang="en-GB" b="1" u="sng" dirty="0">
                <a:solidFill>
                  <a:srgbClr val="B85559"/>
                </a:solidFill>
                <a:latin typeface="Verdana" panose="020B0604030504040204" pitchFamily="34" charset="0"/>
                <a:ea typeface="Verdana" panose="020B0604030504040204" pitchFamily="34" charset="0"/>
              </a:rPr>
              <a:t>First-tier Tribunal (Special Educational Needs and Disability)</a:t>
            </a:r>
          </a:p>
          <a:p>
            <a:pPr>
              <a:defRPr/>
            </a:pPr>
            <a:br>
              <a:rPr lang="en-GB" u="sng" dirty="0">
                <a:solidFill>
                  <a:srgbClr val="008EC6"/>
                </a:solidFill>
                <a:latin typeface="Verdana" panose="020B0604030504040204" pitchFamily="34" charset="0"/>
                <a:ea typeface="Verdana" panose="020B0604030504040204" pitchFamily="34" charset="0"/>
              </a:rPr>
            </a:br>
            <a:r>
              <a:rPr lang="en-GB" b="1" dirty="0">
                <a:solidFill>
                  <a:srgbClr val="008EC6"/>
                </a:solidFill>
                <a:latin typeface="Verdana" panose="020B0604030504040204" pitchFamily="34" charset="0"/>
                <a:ea typeface="Verdana" panose="020B0604030504040204" pitchFamily="34" charset="0"/>
              </a:rPr>
              <a:t>Telephone: </a:t>
            </a:r>
            <a:r>
              <a:rPr lang="en-GB" dirty="0">
                <a:solidFill>
                  <a:srgbClr val="008EC6"/>
                </a:solidFill>
                <a:latin typeface="Verdana" panose="020B0604030504040204" pitchFamily="34" charset="0"/>
                <a:ea typeface="Verdana" panose="020B0604030504040204" pitchFamily="34" charset="0"/>
              </a:rPr>
              <a:t>01325 289 350 </a:t>
            </a:r>
          </a:p>
          <a:p>
            <a:pPr>
              <a:defRPr/>
            </a:pPr>
            <a:r>
              <a:rPr lang="en-GB" u="sng" dirty="0">
                <a:solidFill>
                  <a:srgbClr val="008EC6"/>
                </a:solidFill>
                <a:latin typeface="Verdana" panose="020B0604030504040204" pitchFamily="34" charset="0"/>
                <a:ea typeface="Verdana" panose="020B0604030504040204" pitchFamily="34" charset="0"/>
              </a:rPr>
              <a:t>send@hmcts.gsi.gov.uk</a:t>
            </a:r>
            <a:endParaRPr lang="en-GB" dirty="0">
              <a:solidFill>
                <a:srgbClr val="008EC6"/>
              </a:solidFill>
              <a:latin typeface="Verdana" panose="020B0604030504040204" pitchFamily="34" charset="0"/>
              <a:ea typeface="Verdana" panose="020B0604030504040204" pitchFamily="34" charset="0"/>
            </a:endParaRPr>
          </a:p>
          <a:p>
            <a:endParaRPr lang="en-GB" dirty="0"/>
          </a:p>
        </p:txBody>
      </p:sp>
      <p:sp>
        <p:nvSpPr>
          <p:cNvPr id="3" name="TextBox 2">
            <a:extLst>
              <a:ext uri="{FF2B5EF4-FFF2-40B4-BE49-F238E27FC236}">
                <a16:creationId xmlns:a16="http://schemas.microsoft.com/office/drawing/2014/main" id="{D72842D3-A994-4AE5-B4C1-0F19B9ED49B2}"/>
              </a:ext>
            </a:extLst>
          </p:cNvPr>
          <p:cNvSpPr txBox="1"/>
          <p:nvPr/>
        </p:nvSpPr>
        <p:spPr>
          <a:xfrm>
            <a:off x="739399" y="2194155"/>
            <a:ext cx="4953000" cy="1477328"/>
          </a:xfrm>
          <a:prstGeom prst="rect">
            <a:avLst/>
          </a:prstGeom>
          <a:noFill/>
        </p:spPr>
        <p:txBody>
          <a:bodyPr wrap="square" rtlCol="0">
            <a:spAutoFit/>
          </a:bodyPr>
          <a:lstStyle/>
          <a:p>
            <a:pPr>
              <a:defRPr/>
            </a:pPr>
            <a:r>
              <a:rPr lang="en-GB" b="1" u="sng" dirty="0">
                <a:solidFill>
                  <a:srgbClr val="B85559"/>
                </a:solidFill>
                <a:latin typeface="Verdana" panose="020B0604030504040204" pitchFamily="34" charset="0"/>
                <a:ea typeface="Verdana" panose="020B0604030504040204" pitchFamily="34" charset="0"/>
              </a:rPr>
              <a:t>Hertfordshire SENDIASS</a:t>
            </a:r>
          </a:p>
          <a:p>
            <a:pPr>
              <a:defRPr/>
            </a:pPr>
            <a:endParaRPr lang="en-GB" u="sng" dirty="0">
              <a:solidFill>
                <a:srgbClr val="008EC6"/>
              </a:solidFill>
              <a:latin typeface="Verdana" panose="020B0604030504040204" pitchFamily="34" charset="0"/>
              <a:ea typeface="Verdana" panose="020B0604030504040204" pitchFamily="34" charset="0"/>
            </a:endParaRPr>
          </a:p>
          <a:p>
            <a:pPr>
              <a:defRPr/>
            </a:pPr>
            <a:r>
              <a:rPr lang="en-GB" dirty="0">
                <a:solidFill>
                  <a:srgbClr val="008EC6"/>
                </a:solidFill>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www.hertssendiass.org.uk</a:t>
            </a:r>
            <a:endParaRPr lang="en-GB" dirty="0">
              <a:solidFill>
                <a:srgbClr val="008EC6"/>
              </a:solidFill>
              <a:latin typeface="Verdana" panose="020B0604030504040204" pitchFamily="34" charset="0"/>
              <a:ea typeface="Verdana" panose="020B0604030504040204" pitchFamily="34" charset="0"/>
            </a:endParaRPr>
          </a:p>
          <a:p>
            <a:pPr>
              <a:defRPr/>
            </a:pPr>
            <a:r>
              <a:rPr lang="en-GB" b="1" dirty="0">
                <a:solidFill>
                  <a:srgbClr val="008EC6"/>
                </a:solidFill>
                <a:latin typeface="Verdana" panose="020B0604030504040204" pitchFamily="34" charset="0"/>
                <a:ea typeface="Verdana" panose="020B0604030504040204" pitchFamily="34" charset="0"/>
              </a:rPr>
              <a:t>Email: </a:t>
            </a:r>
            <a:r>
              <a:rPr lang="en-GB" dirty="0">
                <a:solidFill>
                  <a:srgbClr val="008EC6"/>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Info@hertssendiass.org.uk</a:t>
            </a:r>
            <a:endParaRPr lang="en-GB" dirty="0">
              <a:solidFill>
                <a:srgbClr val="008EC6"/>
              </a:solidFill>
              <a:latin typeface="Verdana" panose="020B0604030504040204" pitchFamily="34" charset="0"/>
              <a:ea typeface="Verdana" panose="020B0604030504040204" pitchFamily="34" charset="0"/>
            </a:endParaRPr>
          </a:p>
          <a:p>
            <a:pPr>
              <a:defRPr/>
            </a:pPr>
            <a:r>
              <a:rPr lang="en-GB" b="1" dirty="0">
                <a:solidFill>
                  <a:srgbClr val="008EC6"/>
                </a:solidFill>
                <a:latin typeface="Verdana" panose="020B0604030504040204" pitchFamily="34" charset="0"/>
                <a:ea typeface="Verdana" panose="020B0604030504040204" pitchFamily="34" charset="0"/>
              </a:rPr>
              <a:t>Telephone: </a:t>
            </a:r>
            <a:r>
              <a:rPr lang="en-GB" dirty="0">
                <a:solidFill>
                  <a:srgbClr val="008EC6"/>
                </a:solidFill>
                <a:latin typeface="Verdana" panose="020B0604030504040204" pitchFamily="34" charset="0"/>
                <a:ea typeface="Verdana" panose="020B0604030504040204" pitchFamily="34" charset="0"/>
              </a:rPr>
              <a:t>01992 555847</a:t>
            </a:r>
          </a:p>
        </p:txBody>
      </p:sp>
      <p:sp>
        <p:nvSpPr>
          <p:cNvPr id="5" name="TextBox 4">
            <a:extLst>
              <a:ext uri="{FF2B5EF4-FFF2-40B4-BE49-F238E27FC236}">
                <a16:creationId xmlns:a16="http://schemas.microsoft.com/office/drawing/2014/main" id="{8EA2CEB1-0E32-4B10-8612-BBAB6B899D9A}"/>
              </a:ext>
            </a:extLst>
          </p:cNvPr>
          <p:cNvSpPr txBox="1"/>
          <p:nvPr/>
        </p:nvSpPr>
        <p:spPr>
          <a:xfrm>
            <a:off x="6534473" y="2194155"/>
            <a:ext cx="4419600" cy="1200329"/>
          </a:xfrm>
          <a:prstGeom prst="rect">
            <a:avLst/>
          </a:prstGeom>
          <a:noFill/>
        </p:spPr>
        <p:txBody>
          <a:bodyPr wrap="square" rtlCol="0">
            <a:spAutoFit/>
          </a:bodyPr>
          <a:lstStyle/>
          <a:p>
            <a:pPr>
              <a:defRPr/>
            </a:pPr>
            <a:r>
              <a:rPr lang="en-GB" b="1" u="sng" dirty="0">
                <a:solidFill>
                  <a:srgbClr val="B85559"/>
                </a:solidFill>
                <a:latin typeface="Verdana" panose="020B0604030504040204" pitchFamily="34" charset="0"/>
                <a:ea typeface="Verdana" panose="020B0604030504040204" pitchFamily="34" charset="0"/>
                <a:cs typeface="Arial" panose="020B0604020202020204" pitchFamily="34" charset="0"/>
              </a:rPr>
              <a:t>IPSEA</a:t>
            </a:r>
          </a:p>
          <a:p>
            <a:pPr>
              <a:defRPr/>
            </a:pPr>
            <a:endParaRPr lang="en-GB" b="1" dirty="0">
              <a:solidFill>
                <a:srgbClr val="B85559"/>
              </a:solidFill>
              <a:latin typeface="Verdana" panose="020B0604030504040204" pitchFamily="34" charset="0"/>
              <a:ea typeface="Verdana" panose="020B0604030504040204" pitchFamily="34" charset="0"/>
              <a:cs typeface="Arial" panose="020B0604020202020204" pitchFamily="34" charset="0"/>
            </a:endParaRPr>
          </a:p>
          <a:p>
            <a:pPr>
              <a:defRPr/>
            </a:pPr>
            <a:r>
              <a:rPr lang="en-GB" u="sng" dirty="0">
                <a:solidFill>
                  <a:srgbClr val="008EC6"/>
                </a:solidFill>
                <a:latin typeface="Verdana" panose="020B0604030504040204" pitchFamily="34" charset="0"/>
                <a:ea typeface="Verdana" panose="020B0604030504040204" pitchFamily="34" charset="0"/>
                <a:cs typeface="Arial" panose="020B0604020202020204" pitchFamily="34" charset="0"/>
              </a:rPr>
              <a:t>www.ipsea.org.uk</a:t>
            </a:r>
            <a:endParaRPr lang="en-GB" dirty="0">
              <a:solidFill>
                <a:srgbClr val="008EC6"/>
              </a:solidFill>
              <a:latin typeface="Verdana" panose="020B0604030504040204" pitchFamily="34" charset="0"/>
              <a:ea typeface="Verdana" panose="020B0604030504040204" pitchFamily="34" charset="0"/>
              <a:cs typeface="Arial" panose="020B0604020202020204" pitchFamily="34" charset="0"/>
            </a:endParaRPr>
          </a:p>
          <a:p>
            <a:pPr>
              <a:defRPr/>
            </a:pPr>
            <a:r>
              <a:rPr lang="pt-BR" b="1" dirty="0">
                <a:solidFill>
                  <a:srgbClr val="008EC6"/>
                </a:solidFill>
                <a:latin typeface="Verdana" panose="020B0604030504040204" pitchFamily="34" charset="0"/>
                <a:ea typeface="Verdana" panose="020B0604030504040204" pitchFamily="34" charset="0"/>
                <a:cs typeface="Arial" panose="020B0604020202020204" pitchFamily="34" charset="0"/>
              </a:rPr>
              <a:t>Tribunal helpline: </a:t>
            </a:r>
            <a:r>
              <a:rPr lang="en-GB" dirty="0">
                <a:solidFill>
                  <a:srgbClr val="008EC6"/>
                </a:solidFill>
                <a:latin typeface="Verdana" panose="020B0604030504040204" pitchFamily="34" charset="0"/>
                <a:ea typeface="Verdana" panose="020B0604030504040204" pitchFamily="34" charset="0"/>
              </a:rPr>
              <a:t>01799 582 030</a:t>
            </a:r>
          </a:p>
        </p:txBody>
      </p:sp>
      <p:sp>
        <p:nvSpPr>
          <p:cNvPr id="7" name="TextBox 6">
            <a:extLst>
              <a:ext uri="{FF2B5EF4-FFF2-40B4-BE49-F238E27FC236}">
                <a16:creationId xmlns:a16="http://schemas.microsoft.com/office/drawing/2014/main" id="{3A52B284-9E7C-4C8F-B686-1F4485E640A3}"/>
              </a:ext>
            </a:extLst>
          </p:cNvPr>
          <p:cNvSpPr txBox="1"/>
          <p:nvPr/>
        </p:nvSpPr>
        <p:spPr>
          <a:xfrm>
            <a:off x="6534473" y="4238252"/>
            <a:ext cx="4800600" cy="1200329"/>
          </a:xfrm>
          <a:prstGeom prst="rect">
            <a:avLst/>
          </a:prstGeom>
          <a:noFill/>
        </p:spPr>
        <p:txBody>
          <a:bodyPr wrap="square" rtlCol="0">
            <a:spAutoFit/>
          </a:bodyPr>
          <a:lstStyle/>
          <a:p>
            <a:pPr>
              <a:defRPr/>
            </a:pPr>
            <a:r>
              <a:rPr lang="pt-BR" b="1" u="sng" dirty="0">
                <a:solidFill>
                  <a:srgbClr val="B85559"/>
                </a:solidFill>
                <a:latin typeface="Verdana" panose="020B0604030504040204" pitchFamily="34" charset="0"/>
                <a:ea typeface="Verdana" panose="020B0604030504040204" pitchFamily="34" charset="0"/>
                <a:cs typeface="Arial" panose="020B0604020202020204" pitchFamily="34" charset="0"/>
              </a:rPr>
              <a:t>Contact</a:t>
            </a:r>
          </a:p>
          <a:p>
            <a:pPr>
              <a:defRPr/>
            </a:pPr>
            <a:endParaRPr lang="pt-BR" dirty="0">
              <a:solidFill>
                <a:srgbClr val="008EC6"/>
              </a:solidFill>
              <a:latin typeface="Verdana" panose="020B0604030504040204" pitchFamily="34" charset="0"/>
              <a:ea typeface="Verdana" panose="020B0604030504040204" pitchFamily="34" charset="0"/>
              <a:cs typeface="Arial" panose="020B0604020202020204" pitchFamily="34" charset="0"/>
            </a:endParaRPr>
          </a:p>
          <a:p>
            <a:r>
              <a:rPr lang="en-GB" b="1" dirty="0">
                <a:solidFill>
                  <a:srgbClr val="008EC6"/>
                </a:solidFill>
                <a:latin typeface="Verdana" panose="020B0604030504040204" pitchFamily="34" charset="0"/>
                <a:ea typeface="Verdana" panose="020B0604030504040204" pitchFamily="34" charset="0"/>
              </a:rPr>
              <a:t>Phone:</a:t>
            </a:r>
            <a:r>
              <a:rPr lang="en-GB" dirty="0">
                <a:solidFill>
                  <a:srgbClr val="008EC6"/>
                </a:solidFill>
                <a:latin typeface="Verdana" panose="020B0604030504040204" pitchFamily="34" charset="0"/>
                <a:ea typeface="Verdana" panose="020B0604030504040204" pitchFamily="34" charset="0"/>
              </a:rPr>
              <a:t> 020 7608 8700 </a:t>
            </a:r>
            <a:br>
              <a:rPr lang="en-GB" dirty="0">
                <a:solidFill>
                  <a:srgbClr val="008EC6"/>
                </a:solidFill>
                <a:latin typeface="Verdana" panose="020B0604030504040204" pitchFamily="34" charset="0"/>
                <a:ea typeface="Verdana" panose="020B0604030504040204" pitchFamily="34" charset="0"/>
              </a:rPr>
            </a:br>
            <a:r>
              <a:rPr lang="en-GB" b="1" dirty="0">
                <a:solidFill>
                  <a:srgbClr val="008EC6"/>
                </a:solidFill>
                <a:latin typeface="Verdana" panose="020B0604030504040204" pitchFamily="34" charset="0"/>
                <a:ea typeface="Verdana" panose="020B0604030504040204" pitchFamily="34" charset="0"/>
              </a:rPr>
              <a:t>Email: </a:t>
            </a:r>
            <a:r>
              <a:rPr lang="en-GB" dirty="0">
                <a:solidFill>
                  <a:srgbClr val="008EC6"/>
                </a:solidFill>
                <a:latin typeface="Verdana" panose="020B0604030504040204" pitchFamily="34" charset="0"/>
                <a:ea typeface="Verdana" panose="020B0604030504040204" pitchFamily="34" charset="0"/>
                <a:hlinkClick r:id="rId7">
                  <a:extLst>
                    <a:ext uri="{A12FA001-AC4F-418D-AE19-62706E023703}">
                      <ahyp:hlinkClr xmlns:ahyp="http://schemas.microsoft.com/office/drawing/2018/hyperlinkcolor" val="tx"/>
                    </a:ext>
                  </a:extLst>
                </a:hlinkClick>
              </a:rPr>
              <a:t>info@contact.org.uk</a:t>
            </a:r>
            <a:endParaRPr lang="en-GB" dirty="0">
              <a:solidFill>
                <a:srgbClr val="008EC6"/>
              </a:solidFill>
              <a:latin typeface="Verdana" panose="020B0604030504040204" pitchFamily="34" charset="0"/>
              <a:ea typeface="Verdana" panose="020B0604030504040204" pitchFamily="34" charset="0"/>
            </a:endParaRPr>
          </a:p>
        </p:txBody>
      </p:sp>
      <p:pic>
        <p:nvPicPr>
          <p:cNvPr id="4" name="Audio 3">
            <a:hlinkClick r:id="" action="ppaction://media"/>
            <a:extLst>
              <a:ext uri="{FF2B5EF4-FFF2-40B4-BE49-F238E27FC236}">
                <a16:creationId xmlns:a16="http://schemas.microsoft.com/office/drawing/2014/main" id="{6FD22104-AA60-40ED-9A7C-ED202F1489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47"/>
    </mc:Choice>
    <mc:Fallback xmlns="">
      <p:transition spd="slow" advTm="2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3596640" y="777240"/>
            <a:ext cx="4998720" cy="748454"/>
          </a:xfrm>
        </p:spPr>
        <p:txBody>
          <a:bodyPr>
            <a:normAutofit/>
          </a:bodyPr>
          <a:lstStyle/>
          <a:p>
            <a:r>
              <a:rPr lang="en-GB" altLang="en-US" b="1" dirty="0">
                <a:solidFill>
                  <a:srgbClr val="B85559"/>
                </a:solidFill>
                <a:latin typeface="Verdana" panose="020B0604030504040204" pitchFamily="34" charset="0"/>
                <a:ea typeface="Verdana" panose="020B0604030504040204" pitchFamily="34" charset="0"/>
              </a:rPr>
              <a:t>Aims of Today  </a:t>
            </a:r>
          </a:p>
        </p:txBody>
      </p:sp>
      <p:pic>
        <p:nvPicPr>
          <p:cNvPr id="4" name="Picture 3" descr="Logo&#10;&#10;Description automatically generated">
            <a:extLst>
              <a:ext uri="{FF2B5EF4-FFF2-40B4-BE49-F238E27FC236}">
                <a16:creationId xmlns:a16="http://schemas.microsoft.com/office/drawing/2014/main" id="{7893A4A6-3463-41F3-81DE-4A3D5D66F5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93" r="13957" b="5"/>
          <a:stretch/>
        </p:blipFill>
        <p:spPr>
          <a:xfrm>
            <a:off x="1447800" y="1235780"/>
            <a:ext cx="3589199" cy="5243268"/>
          </a:xfrm>
          <a:prstGeom prst="rect">
            <a:avLst/>
          </a:prstGeom>
        </p:spPr>
      </p:pic>
      <p:graphicFrame>
        <p:nvGraphicFramePr>
          <p:cNvPr id="6149" name="Rectangle 3">
            <a:extLst>
              <a:ext uri="{FF2B5EF4-FFF2-40B4-BE49-F238E27FC236}">
                <a16:creationId xmlns:a16="http://schemas.microsoft.com/office/drawing/2014/main" id="{B34EB19C-E257-4AC7-AC04-94E082EF3414}"/>
              </a:ext>
            </a:extLst>
          </p:cNvPr>
          <p:cNvGraphicFramePr>
            <a:graphicFrameLocks noGrp="1"/>
          </p:cNvGraphicFramePr>
          <p:nvPr>
            <p:ph idx="1"/>
            <p:extLst>
              <p:ext uri="{D42A27DB-BD31-4B8C-83A1-F6EECF244321}">
                <p14:modId xmlns:p14="http://schemas.microsoft.com/office/powerpoint/2010/main" val="1447348714"/>
              </p:ext>
            </p:extLst>
          </p:nvPr>
        </p:nvGraphicFramePr>
        <p:xfrm>
          <a:off x="6324600" y="2057400"/>
          <a:ext cx="4804041" cy="40233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5EFF76B3-7E1A-476A-8826-04963D636A6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33"/>
    </mc:Choice>
    <mc:Fallback xmlns="">
      <p:transition spd="slow" advTm="1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Grp="1" noRot="1" noChangeArrowheads="1"/>
          </p:cNvSpPr>
          <p:nvPr>
            <p:ph sz="half" idx="1"/>
          </p:nvPr>
        </p:nvSpPr>
        <p:spPr>
          <a:xfrm>
            <a:off x="850526" y="1905000"/>
            <a:ext cx="10134600" cy="4267200"/>
          </a:xfrm>
        </p:spPr>
        <p:txBody>
          <a:bodyPr>
            <a:normAutofit lnSpcReduction="10000"/>
          </a:bodyPr>
          <a:lstStyle/>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Appellant:</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Respondent:</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Bundle:</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Paper hearings:</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Oral hearings:</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Case directions:</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Working document: </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Case management: </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Order of Tribunal:</a:t>
            </a:r>
          </a:p>
          <a:p>
            <a:pPr eaLnBrk="1" hangingPunct="1">
              <a:lnSpc>
                <a:spcPct val="80000"/>
              </a:lnSpc>
            </a:pPr>
            <a:r>
              <a:rPr lang="en-GB" altLang="en-US" sz="2200" dirty="0">
                <a:solidFill>
                  <a:srgbClr val="B85559"/>
                </a:solidFill>
                <a:latin typeface="Verdana" panose="020B0604030504040204" pitchFamily="34" charset="0"/>
                <a:ea typeface="Verdana" panose="020B0604030504040204" pitchFamily="34" charset="0"/>
                <a:cs typeface="Arial" panose="020B0604020202020204" pitchFamily="34" charset="0"/>
              </a:rPr>
              <a:t>SEND Tribunal:</a:t>
            </a:r>
            <a:endParaRPr lang="en-GB" altLang="en-US" sz="2200" dirty="0">
              <a:solidFill>
                <a:schemeClr val="tx1"/>
              </a:solidFill>
              <a:cs typeface="Arial" panose="020B0604020202020204" pitchFamily="34" charset="0"/>
            </a:endParaRPr>
          </a:p>
          <a:p>
            <a:pPr eaLnBrk="1" hangingPunct="1">
              <a:lnSpc>
                <a:spcPct val="80000"/>
              </a:lnSpc>
            </a:pPr>
            <a:endParaRPr lang="en-GB" altLang="en-US" dirty="0">
              <a:solidFill>
                <a:srgbClr val="FFFF99"/>
              </a:solidFill>
              <a:cs typeface="Arial" panose="020B0604020202020204" pitchFamily="34" charset="0"/>
            </a:endParaRPr>
          </a:p>
        </p:txBody>
      </p:sp>
      <p:sp>
        <p:nvSpPr>
          <p:cNvPr id="14340" name="Rectangle 5"/>
          <p:cNvSpPr>
            <a:spLocks noGrp="1" noRot="1" noChangeArrowheads="1"/>
          </p:cNvSpPr>
          <p:nvPr>
            <p:ph sz="half" idx="2"/>
          </p:nvPr>
        </p:nvSpPr>
        <p:spPr>
          <a:xfrm>
            <a:off x="3886200" y="1905000"/>
            <a:ext cx="7886700" cy="4792664"/>
          </a:xfrm>
        </p:spPr>
        <p:txBody>
          <a:bodyPr>
            <a:normAutofit lnSpcReduction="10000"/>
          </a:bodyPr>
          <a:lstStyle/>
          <a:p>
            <a:pPr marL="0" indent="0">
              <a:lnSpc>
                <a:spcPct val="80000"/>
              </a:lnSpc>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Parent/carer or young person</a:t>
            </a:r>
          </a:p>
          <a:p>
            <a:pPr marL="0" indent="0">
              <a:lnSpc>
                <a:spcPct val="80000"/>
              </a:lnSpc>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LA </a:t>
            </a:r>
          </a:p>
          <a:p>
            <a:pPr marL="0" indent="0">
              <a:lnSpc>
                <a:spcPct val="80000"/>
              </a:lnSpc>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All the paperwork for the hearing</a:t>
            </a:r>
          </a:p>
          <a:p>
            <a:pPr marL="0" indent="0">
              <a:lnSpc>
                <a:spcPct val="80000"/>
              </a:lnSpc>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Appeal will be on papers only (you do not attend)</a:t>
            </a:r>
          </a:p>
          <a:p>
            <a:pPr marL="0" indent="0">
              <a:lnSpc>
                <a:spcPct val="80000"/>
              </a:lnSpc>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Where you attend in person</a:t>
            </a:r>
          </a:p>
          <a:p>
            <a:pPr marL="0" indent="0">
              <a:lnSpc>
                <a:spcPct val="80000"/>
              </a:lnSpc>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What must be done and by when when</a:t>
            </a:r>
          </a:p>
          <a:p>
            <a:pPr eaLnBrk="1" hangingPunct="1">
              <a:lnSpc>
                <a:spcPct val="80000"/>
              </a:lnSpc>
              <a:buFont typeface="Arial" panose="020B0604020202020204" pitchFamily="34" charset="0"/>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EHC</a:t>
            </a:r>
            <a:r>
              <a:rPr lang="en-US"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P</a:t>
            </a: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 with</a:t>
            </a:r>
            <a:r>
              <a:rPr lang="en-US"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 </a:t>
            </a: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agreed changes and outstanding points</a:t>
            </a:r>
          </a:p>
          <a:p>
            <a:pPr eaLnBrk="1" hangingPunct="1">
              <a:lnSpc>
                <a:spcPct val="80000"/>
              </a:lnSpc>
              <a:buFont typeface="Arial" panose="020B0604020202020204" pitchFamily="34" charset="0"/>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Managed by a judge prior to hearing</a:t>
            </a:r>
          </a:p>
          <a:p>
            <a:pPr eaLnBrk="1" hangingPunct="1">
              <a:lnSpc>
                <a:spcPct val="80000"/>
              </a:lnSpc>
              <a:buFont typeface="Arial" panose="020B0604020202020204" pitchFamily="34" charset="0"/>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The decision and what has t</a:t>
            </a:r>
            <a:r>
              <a:rPr lang="en-US"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o </a:t>
            </a: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happen next</a:t>
            </a:r>
          </a:p>
          <a:p>
            <a:pPr eaLnBrk="1" hangingPunct="1">
              <a:lnSpc>
                <a:spcPct val="80000"/>
              </a:lnSpc>
              <a:buFont typeface="Arial" panose="020B0604020202020204" pitchFamily="34" charset="0"/>
              <a:buNone/>
              <a:defRPr/>
            </a:pPr>
            <a:r>
              <a:rPr lang="en-GB" altLang="en-US" sz="2200" dirty="0">
                <a:solidFill>
                  <a:srgbClr val="008EC6"/>
                </a:solidFill>
                <a:latin typeface="Verdana" panose="020B0604030504040204" pitchFamily="34" charset="0"/>
                <a:ea typeface="Verdana" panose="020B0604030504040204" pitchFamily="34" charset="0"/>
                <a:cs typeface="Arial" panose="020B0604020202020204" pitchFamily="34" charset="0"/>
              </a:rPr>
              <a:t>This is where you have sent your appeal application</a:t>
            </a:r>
          </a:p>
        </p:txBody>
      </p:sp>
      <p:sp>
        <p:nvSpPr>
          <p:cNvPr id="7" name="Rectangle 2">
            <a:extLst>
              <a:ext uri="{FF2B5EF4-FFF2-40B4-BE49-F238E27FC236}">
                <a16:creationId xmlns:a16="http://schemas.microsoft.com/office/drawing/2014/main" id="{B7B0AF64-AA66-477C-AA48-50270DA89E13}"/>
              </a:ext>
            </a:extLst>
          </p:cNvPr>
          <p:cNvSpPr txBox="1">
            <a:spLocks/>
          </p:cNvSpPr>
          <p:nvPr/>
        </p:nvSpPr>
        <p:spPr>
          <a:xfrm>
            <a:off x="1066800" y="160336"/>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b="1" dirty="0">
                <a:solidFill>
                  <a:srgbClr val="B85559"/>
                </a:solidFill>
                <a:latin typeface="Verdana" panose="020B0604030504040204" pitchFamily="34" charset="0"/>
                <a:ea typeface="Verdana" panose="020B0604030504040204" pitchFamily="34" charset="0"/>
              </a:rPr>
              <a:t>Tribunal Jargon Buster</a:t>
            </a:r>
          </a:p>
        </p:txBody>
      </p:sp>
      <p:pic>
        <p:nvPicPr>
          <p:cNvPr id="4" name="Audio 3">
            <a:hlinkClick r:id="" action="ppaction://media"/>
            <a:extLst>
              <a:ext uri="{FF2B5EF4-FFF2-40B4-BE49-F238E27FC236}">
                <a16:creationId xmlns:a16="http://schemas.microsoft.com/office/drawing/2014/main" id="{03E4B0E6-D659-4243-8A5E-EC2576649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121"/>
    </mc:Choice>
    <mc:Fallback xmlns="">
      <p:transition spd="slow" advTm="6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482" name="Rectangle 2"/>
          <p:cNvSpPr>
            <a:spLocks noGrp="1" noRot="1" noChangeArrowheads="1"/>
          </p:cNvSpPr>
          <p:nvPr>
            <p:ph type="title"/>
          </p:nvPr>
        </p:nvSpPr>
        <p:spPr>
          <a:xfrm>
            <a:off x="8076230" y="1051560"/>
            <a:ext cx="3659246" cy="2926080"/>
          </a:xfrm>
        </p:spPr>
        <p:txBody>
          <a:bodyPr vert="horz" lIns="91440" tIns="45720" rIns="91440" bIns="45720" rtlCol="0" anchor="b">
            <a:normAutofit/>
          </a:bodyPr>
          <a:lstStyle/>
          <a:p>
            <a:pPr algn="ctr"/>
            <a:r>
              <a:rPr lang="en-US" altLang="en-US" sz="4400" b="1" dirty="0">
                <a:solidFill>
                  <a:srgbClr val="FFFFFF"/>
                </a:solidFill>
                <a:latin typeface="Verdana" panose="020B0604030504040204" pitchFamily="34" charset="0"/>
                <a:ea typeface="Verdana" panose="020B0604030504040204" pitchFamily="34" charset="0"/>
              </a:rPr>
              <a:t>Tribunal Timetable</a:t>
            </a:r>
          </a:p>
        </p:txBody>
      </p:sp>
      <p:sp>
        <p:nvSpPr>
          <p:cNvPr id="81" name="Rectangle 80">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1">
            <a:extLst>
              <a:ext uri="{FF2B5EF4-FFF2-40B4-BE49-F238E27FC236}">
                <a16:creationId xmlns:a16="http://schemas.microsoft.com/office/drawing/2014/main" id="{0D3CCB26-C280-4D08-8865-E09F617793FE}"/>
              </a:ext>
            </a:extLst>
          </p:cNvPr>
          <p:cNvGraphicFramePr>
            <a:graphicFrameLocks/>
          </p:cNvGraphicFramePr>
          <p:nvPr>
            <p:extLst>
              <p:ext uri="{D42A27DB-BD31-4B8C-83A1-F6EECF244321}">
                <p14:modId xmlns:p14="http://schemas.microsoft.com/office/powerpoint/2010/main" val="292138540"/>
              </p:ext>
            </p:extLst>
          </p:nvPr>
        </p:nvGraphicFramePr>
        <p:xfrm>
          <a:off x="748956" y="640080"/>
          <a:ext cx="6045754" cy="5577843"/>
        </p:xfrm>
        <a:graphic>
          <a:graphicData uri="http://schemas.openxmlformats.org/drawingml/2006/table">
            <a:tbl>
              <a:tblPr firstRow="1" bandRow="1">
                <a:tableStyleId>{5C22544A-7EE6-4342-B048-85BDC9FD1C3A}</a:tableStyleId>
              </a:tblPr>
              <a:tblGrid>
                <a:gridCol w="2800430">
                  <a:extLst>
                    <a:ext uri="{9D8B030D-6E8A-4147-A177-3AD203B41FA5}">
                      <a16:colId xmlns:a16="http://schemas.microsoft.com/office/drawing/2014/main" val="2218204945"/>
                    </a:ext>
                  </a:extLst>
                </a:gridCol>
                <a:gridCol w="3245324">
                  <a:extLst>
                    <a:ext uri="{9D8B030D-6E8A-4147-A177-3AD203B41FA5}">
                      <a16:colId xmlns:a16="http://schemas.microsoft.com/office/drawing/2014/main" val="2367377148"/>
                    </a:ext>
                  </a:extLst>
                </a:gridCol>
              </a:tblGrid>
              <a:tr h="686279">
                <a:tc>
                  <a:txBody>
                    <a:bodyPr/>
                    <a:lstStyle/>
                    <a:p>
                      <a:pPr algn="ctr"/>
                      <a:r>
                        <a:rPr lang="en-GB" sz="1900">
                          <a:solidFill>
                            <a:schemeClr val="tx1"/>
                          </a:solidFill>
                        </a:rPr>
                        <a:t>Week number following registration of appeal</a:t>
                      </a:r>
                    </a:p>
                  </a:txBody>
                  <a:tcPr marL="73008" marR="73008" marT="36504" marB="36504"/>
                </a:tc>
                <a:tc>
                  <a:txBody>
                    <a:bodyPr/>
                    <a:lstStyle/>
                    <a:p>
                      <a:pPr algn="ctr"/>
                      <a:r>
                        <a:rPr lang="en-GB" sz="1900">
                          <a:solidFill>
                            <a:schemeClr val="tx1"/>
                          </a:solidFill>
                        </a:rPr>
                        <a:t>Action</a:t>
                      </a:r>
                    </a:p>
                  </a:txBody>
                  <a:tcPr marL="73008" marR="73008" marT="36504" marB="36504"/>
                </a:tc>
                <a:extLst>
                  <a:ext uri="{0D108BD9-81ED-4DB2-BD59-A6C34878D82A}">
                    <a16:rowId xmlns:a16="http://schemas.microsoft.com/office/drawing/2014/main" val="2052301972"/>
                  </a:ext>
                </a:extLst>
              </a:tr>
              <a:tr h="2438480">
                <a:tc>
                  <a:txBody>
                    <a:bodyPr/>
                    <a:lstStyle/>
                    <a:p>
                      <a:r>
                        <a:rPr lang="en-GB" sz="1900">
                          <a:solidFill>
                            <a:schemeClr val="tx1"/>
                          </a:solidFill>
                        </a:rPr>
                        <a:t>Weeks 0-6</a:t>
                      </a:r>
                    </a:p>
                  </a:txBody>
                  <a:tcPr marL="73008" marR="73008" marT="36504" marB="36504"/>
                </a:tc>
                <a:tc>
                  <a:txBody>
                    <a:bodyPr/>
                    <a:lstStyle/>
                    <a:p>
                      <a:r>
                        <a:rPr lang="en-GB" sz="1900" dirty="0">
                          <a:solidFill>
                            <a:schemeClr val="tx1"/>
                          </a:solidFill>
                        </a:rPr>
                        <a:t>LA must respond to tribunal and parent/</a:t>
                      </a:r>
                      <a:r>
                        <a:rPr lang="en-GB" sz="1900" dirty="0" err="1">
                          <a:solidFill>
                            <a:schemeClr val="tx1"/>
                          </a:solidFill>
                        </a:rPr>
                        <a:t>yp</a:t>
                      </a:r>
                      <a:endParaRPr lang="en-GB" sz="1900" dirty="0">
                        <a:solidFill>
                          <a:schemeClr val="tx1"/>
                        </a:solidFill>
                      </a:endParaRPr>
                    </a:p>
                    <a:p>
                      <a:pPr marL="342900" indent="-342900">
                        <a:buFont typeface="Arial" panose="020B0604020202020204" pitchFamily="34" charset="0"/>
                        <a:buChar char="•"/>
                      </a:pPr>
                      <a:r>
                        <a:rPr lang="en-GB" sz="1900" dirty="0">
                          <a:solidFill>
                            <a:schemeClr val="tx1"/>
                          </a:solidFill>
                        </a:rPr>
                        <a:t>What they agree with</a:t>
                      </a:r>
                    </a:p>
                    <a:p>
                      <a:pPr marL="342900" indent="-342900">
                        <a:buFont typeface="Arial" panose="020B0604020202020204" pitchFamily="34" charset="0"/>
                        <a:buChar char="•"/>
                      </a:pPr>
                      <a:r>
                        <a:rPr lang="en-GB" sz="1900" dirty="0">
                          <a:solidFill>
                            <a:schemeClr val="tx1"/>
                          </a:solidFill>
                        </a:rPr>
                        <a:t>What they are resisting</a:t>
                      </a:r>
                    </a:p>
                    <a:p>
                      <a:pPr marL="342900" indent="-342900">
                        <a:buFont typeface="Arial" panose="020B0604020202020204" pitchFamily="34" charset="0"/>
                        <a:buChar char="•"/>
                      </a:pPr>
                      <a:r>
                        <a:rPr lang="en-GB" sz="1900" dirty="0">
                          <a:solidFill>
                            <a:schemeClr val="tx1"/>
                          </a:solidFill>
                        </a:rPr>
                        <a:t>The legal points they are relying on</a:t>
                      </a:r>
                    </a:p>
                    <a:p>
                      <a:pPr marL="342900" indent="-342900">
                        <a:buFont typeface="Arial" panose="020B0604020202020204" pitchFamily="34" charset="0"/>
                        <a:buChar char="•"/>
                      </a:pPr>
                      <a:r>
                        <a:rPr lang="en-GB" sz="1900" dirty="0">
                          <a:solidFill>
                            <a:schemeClr val="tx1"/>
                          </a:solidFill>
                        </a:rPr>
                        <a:t>If section I – costs of placements</a:t>
                      </a:r>
                    </a:p>
                  </a:txBody>
                  <a:tcPr marL="73008" marR="73008" marT="36504" marB="36504"/>
                </a:tc>
                <a:extLst>
                  <a:ext uri="{0D108BD9-81ED-4DB2-BD59-A6C34878D82A}">
                    <a16:rowId xmlns:a16="http://schemas.microsoft.com/office/drawing/2014/main" val="1932951142"/>
                  </a:ext>
                </a:extLst>
              </a:tr>
              <a:tr h="394246">
                <a:tc>
                  <a:txBody>
                    <a:bodyPr/>
                    <a:lstStyle/>
                    <a:p>
                      <a:r>
                        <a:rPr lang="en-GB" sz="1900">
                          <a:solidFill>
                            <a:schemeClr val="tx1"/>
                          </a:solidFill>
                        </a:rPr>
                        <a:t>Week 8</a:t>
                      </a:r>
                    </a:p>
                  </a:txBody>
                  <a:tcPr marL="73008" marR="73008" marT="36504" marB="36504"/>
                </a:tc>
                <a:tc>
                  <a:txBody>
                    <a:bodyPr/>
                    <a:lstStyle/>
                    <a:p>
                      <a:r>
                        <a:rPr lang="en-GB" sz="1900" dirty="0">
                          <a:solidFill>
                            <a:schemeClr val="tx1"/>
                          </a:solidFill>
                        </a:rPr>
                        <a:t>Final deadline for evidence</a:t>
                      </a:r>
                    </a:p>
                  </a:txBody>
                  <a:tcPr marL="73008" marR="73008" marT="36504" marB="36504"/>
                </a:tc>
                <a:extLst>
                  <a:ext uri="{0D108BD9-81ED-4DB2-BD59-A6C34878D82A}">
                    <a16:rowId xmlns:a16="http://schemas.microsoft.com/office/drawing/2014/main" val="2688804852"/>
                  </a:ext>
                </a:extLst>
              </a:tr>
              <a:tr h="1270346">
                <a:tc>
                  <a:txBody>
                    <a:bodyPr/>
                    <a:lstStyle/>
                    <a:p>
                      <a:r>
                        <a:rPr lang="en-GB" sz="1900">
                          <a:solidFill>
                            <a:schemeClr val="tx1"/>
                          </a:solidFill>
                        </a:rPr>
                        <a:t>Week 9</a:t>
                      </a:r>
                    </a:p>
                  </a:txBody>
                  <a:tcPr marL="73008" marR="73008" marT="36504" marB="36504"/>
                </a:tc>
                <a:tc>
                  <a:txBody>
                    <a:bodyPr/>
                    <a:lstStyle/>
                    <a:p>
                      <a:r>
                        <a:rPr lang="en-GB" sz="1900">
                          <a:solidFill>
                            <a:schemeClr val="tx1"/>
                          </a:solidFill>
                        </a:rPr>
                        <a:t>All parties send in attendance form</a:t>
                      </a:r>
                    </a:p>
                    <a:p>
                      <a:r>
                        <a:rPr lang="en-GB" sz="1900">
                          <a:solidFill>
                            <a:schemeClr val="tx1"/>
                          </a:solidFill>
                        </a:rPr>
                        <a:t>LA issue the evidence bundle</a:t>
                      </a:r>
                    </a:p>
                  </a:txBody>
                  <a:tcPr marL="73008" marR="73008" marT="36504" marB="36504"/>
                </a:tc>
                <a:extLst>
                  <a:ext uri="{0D108BD9-81ED-4DB2-BD59-A6C34878D82A}">
                    <a16:rowId xmlns:a16="http://schemas.microsoft.com/office/drawing/2014/main" val="1717615219"/>
                  </a:ext>
                </a:extLst>
              </a:tr>
              <a:tr h="394246">
                <a:tc>
                  <a:txBody>
                    <a:bodyPr/>
                    <a:lstStyle/>
                    <a:p>
                      <a:r>
                        <a:rPr lang="en-GB" sz="1900">
                          <a:solidFill>
                            <a:schemeClr val="tx1"/>
                          </a:solidFill>
                        </a:rPr>
                        <a:t>Week 12</a:t>
                      </a:r>
                    </a:p>
                  </a:txBody>
                  <a:tcPr marL="73008" marR="73008" marT="36504" marB="36504"/>
                </a:tc>
                <a:tc>
                  <a:txBody>
                    <a:bodyPr/>
                    <a:lstStyle/>
                    <a:p>
                      <a:r>
                        <a:rPr lang="en-GB" sz="1900">
                          <a:solidFill>
                            <a:schemeClr val="tx1"/>
                          </a:solidFill>
                        </a:rPr>
                        <a:t>Hearing </a:t>
                      </a:r>
                    </a:p>
                  </a:txBody>
                  <a:tcPr marL="73008" marR="73008" marT="36504" marB="36504"/>
                </a:tc>
                <a:extLst>
                  <a:ext uri="{0D108BD9-81ED-4DB2-BD59-A6C34878D82A}">
                    <a16:rowId xmlns:a16="http://schemas.microsoft.com/office/drawing/2014/main" val="1242521629"/>
                  </a:ext>
                </a:extLst>
              </a:tr>
              <a:tr h="394246">
                <a:tc>
                  <a:txBody>
                    <a:bodyPr/>
                    <a:lstStyle/>
                    <a:p>
                      <a:r>
                        <a:rPr lang="en-GB" sz="1900">
                          <a:solidFill>
                            <a:schemeClr val="tx1"/>
                          </a:solidFill>
                        </a:rPr>
                        <a:t>Week 14 </a:t>
                      </a:r>
                    </a:p>
                  </a:txBody>
                  <a:tcPr marL="73008" marR="73008" marT="36504" marB="36504"/>
                </a:tc>
                <a:tc>
                  <a:txBody>
                    <a:bodyPr/>
                    <a:lstStyle/>
                    <a:p>
                      <a:r>
                        <a:rPr lang="en-GB" sz="1900" dirty="0">
                          <a:solidFill>
                            <a:schemeClr val="tx1"/>
                          </a:solidFill>
                        </a:rPr>
                        <a:t>Decision</a:t>
                      </a:r>
                    </a:p>
                  </a:txBody>
                  <a:tcPr marL="73008" marR="73008" marT="36504" marB="36504"/>
                </a:tc>
                <a:extLst>
                  <a:ext uri="{0D108BD9-81ED-4DB2-BD59-A6C34878D82A}">
                    <a16:rowId xmlns:a16="http://schemas.microsoft.com/office/drawing/2014/main" val="1138154450"/>
                  </a:ext>
                </a:extLst>
              </a:tr>
            </a:tbl>
          </a:graphicData>
        </a:graphic>
      </p:graphicFrame>
      <p:pic>
        <p:nvPicPr>
          <p:cNvPr id="3" name="Audio 2">
            <a:hlinkClick r:id="" action="ppaction://media"/>
            <a:extLst>
              <a:ext uri="{FF2B5EF4-FFF2-40B4-BE49-F238E27FC236}">
                <a16:creationId xmlns:a16="http://schemas.microsoft.com/office/drawing/2014/main" id="{D30242B1-2074-46FA-BD38-D0623470CA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603"/>
    </mc:Choice>
    <mc:Fallback xmlns="">
      <p:transition spd="slow" advTm="13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2">
            <a:extLst>
              <a:ext uri="{FF2B5EF4-FFF2-40B4-BE49-F238E27FC236}">
                <a16:creationId xmlns:a16="http://schemas.microsoft.com/office/drawing/2014/main" id="{00A89A90-3CCE-4453-B5B0-B46D871210CE}"/>
              </a:ext>
            </a:extLst>
          </p:cNvPr>
          <p:cNvSpPr txBox="1">
            <a:spLocks/>
          </p:cNvSpPr>
          <p:nvPr/>
        </p:nvSpPr>
        <p:spPr>
          <a:xfrm>
            <a:off x="492370" y="516835"/>
            <a:ext cx="3084844" cy="577284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sz="3600" b="1" dirty="0">
                <a:solidFill>
                  <a:srgbClr val="FFFFFF"/>
                </a:solidFill>
                <a:latin typeface="Verdana" panose="020B0604030504040204" pitchFamily="34" charset="0"/>
                <a:ea typeface="Verdana" panose="020B0604030504040204" pitchFamily="34" charset="0"/>
              </a:rPr>
              <a:t>Sending in Evidence</a:t>
            </a: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9157" name="Rectangle 3">
            <a:extLst>
              <a:ext uri="{FF2B5EF4-FFF2-40B4-BE49-F238E27FC236}">
                <a16:creationId xmlns:a16="http://schemas.microsoft.com/office/drawing/2014/main" id="{C132E326-1AE4-4BCD-B004-4C3CC98D87BA}"/>
              </a:ext>
            </a:extLst>
          </p:cNvPr>
          <p:cNvGraphicFramePr>
            <a:graphicFrameLocks noGrp="1"/>
          </p:cNvGraphicFramePr>
          <p:nvPr>
            <p:ph idx="1"/>
            <p:extLst>
              <p:ext uri="{D42A27DB-BD31-4B8C-83A1-F6EECF244321}">
                <p14:modId xmlns:p14="http://schemas.microsoft.com/office/powerpoint/2010/main" val="130098687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3B69D6A4-C224-487B-9CBD-174951C948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531"/>
    </mc:Choice>
    <mc:Fallback xmlns="">
      <p:transition spd="slow" advTm="20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Rot="1" noChangeArrowheads="1"/>
          </p:cNvSpPr>
          <p:nvPr>
            <p:ph idx="1"/>
          </p:nvPr>
        </p:nvSpPr>
        <p:spPr>
          <a:xfrm>
            <a:off x="0" y="1828800"/>
            <a:ext cx="12192000" cy="4495800"/>
          </a:xfrm>
        </p:spPr>
        <p:txBody>
          <a:bodyPr>
            <a:normAutofit/>
          </a:bodyPr>
          <a:lstStyle/>
          <a:p>
            <a:pPr eaLnBrk="1" hangingPunct="1">
              <a:buFont typeface="Arial" panose="020B0604020202020204" pitchFamily="34" charset="0"/>
              <a:buChar char="•"/>
            </a:pPr>
            <a:endParaRPr lang="en-GB" altLang="en-US" sz="3300" dirty="0">
              <a:solidFill>
                <a:schemeClr val="tx1"/>
              </a:solidFill>
            </a:endParaRPr>
          </a:p>
          <a:p>
            <a:pPr eaLnBrk="1" hangingPunct="1"/>
            <a:endParaRPr lang="en-GB" altLang="en-US" sz="2200" dirty="0">
              <a:solidFill>
                <a:srgbClr val="FFFF99"/>
              </a:solidFill>
            </a:endParaRPr>
          </a:p>
          <a:p>
            <a:pPr eaLnBrk="1" hangingPunct="1"/>
            <a:endParaRPr lang="en-GB" altLang="en-US" sz="2200" dirty="0">
              <a:solidFill>
                <a:srgbClr val="FFFF99"/>
              </a:solidFill>
            </a:endParaRPr>
          </a:p>
        </p:txBody>
      </p:sp>
      <p:sp>
        <p:nvSpPr>
          <p:cNvPr id="6" name="Rectangle 2">
            <a:extLst>
              <a:ext uri="{FF2B5EF4-FFF2-40B4-BE49-F238E27FC236}">
                <a16:creationId xmlns:a16="http://schemas.microsoft.com/office/drawing/2014/main" id="{16614E08-2C23-4A8E-BD1E-2C0E2DFD251E}"/>
              </a:ext>
            </a:extLst>
          </p:cNvPr>
          <p:cNvSpPr txBox="1">
            <a:spLocks/>
          </p:cNvSpPr>
          <p:nvPr/>
        </p:nvSpPr>
        <p:spPr>
          <a:xfrm>
            <a:off x="1066800" y="160336"/>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b="1" dirty="0">
                <a:solidFill>
                  <a:srgbClr val="B85559"/>
                </a:solidFill>
                <a:latin typeface="Verdana" panose="020B0604030504040204" pitchFamily="34" charset="0"/>
                <a:ea typeface="Verdana" panose="020B0604030504040204" pitchFamily="34" charset="0"/>
              </a:rPr>
              <a:t>Examples of evidence</a:t>
            </a:r>
          </a:p>
        </p:txBody>
      </p:sp>
      <p:sp>
        <p:nvSpPr>
          <p:cNvPr id="7" name="Rectangle 6">
            <a:extLst>
              <a:ext uri="{FF2B5EF4-FFF2-40B4-BE49-F238E27FC236}">
                <a16:creationId xmlns:a16="http://schemas.microsoft.com/office/drawing/2014/main" id="{D5DB45BE-5879-43BE-B2DC-3E9F4D5BFB7D}"/>
              </a:ext>
            </a:extLst>
          </p:cNvPr>
          <p:cNvSpPr/>
          <p:nvPr/>
        </p:nvSpPr>
        <p:spPr>
          <a:xfrm>
            <a:off x="1097280" y="2133600"/>
            <a:ext cx="10256520" cy="402336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endParaRPr lang="en-US" sz="2400" dirty="0">
              <a:solidFill>
                <a:srgbClr val="008EC6"/>
              </a:solidFill>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BA3BD6A6-3C46-4D74-A48B-7232EC17BE92}"/>
              </a:ext>
            </a:extLst>
          </p:cNvPr>
          <p:cNvSpPr/>
          <p:nvPr/>
        </p:nvSpPr>
        <p:spPr>
          <a:xfrm>
            <a:off x="1030121" y="1828800"/>
            <a:ext cx="10241280" cy="4524315"/>
          </a:xfrm>
          <a:prstGeom prst="rect">
            <a:avLst/>
          </a:prstGeom>
        </p:spPr>
        <p:txBody>
          <a:bodyPr wrap="square">
            <a:spAutoFit/>
          </a:bodyPr>
          <a:lstStyle/>
          <a:p>
            <a:pPr marL="914400" lvl="1" indent="-457200">
              <a:buBlip>
                <a:blip r:embed="rId5"/>
              </a:buBlip>
            </a:pPr>
            <a:r>
              <a:rPr lang="en-GB" sz="2400" dirty="0">
                <a:solidFill>
                  <a:srgbClr val="008EC6"/>
                </a:solidFill>
                <a:latin typeface="Verdana" panose="020B0604030504040204" pitchFamily="34" charset="0"/>
                <a:ea typeface="Verdana" panose="020B0604030504040204" pitchFamily="34" charset="0"/>
              </a:rPr>
              <a:t>Observations and recommendations from expert education, health and social care professionals</a:t>
            </a: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Teachers reports</a:t>
            </a: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Parents views and experiences</a:t>
            </a: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Childs/YP views</a:t>
            </a: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Annual </a:t>
            </a:r>
            <a:r>
              <a:rPr lang="en-US" altLang="en-US" sz="2400" dirty="0">
                <a:solidFill>
                  <a:srgbClr val="008EC6"/>
                </a:solidFill>
                <a:latin typeface="Verdana" panose="020B0604030504040204" pitchFamily="34" charset="0"/>
                <a:ea typeface="Verdana" panose="020B0604030504040204" pitchFamily="34" charset="0"/>
              </a:rPr>
              <a:t>reviews</a:t>
            </a:r>
            <a:endParaRPr lang="en-GB" altLang="en-US" sz="2400" dirty="0">
              <a:solidFill>
                <a:srgbClr val="008EC6"/>
              </a:solidFill>
              <a:latin typeface="Verdana" panose="020B0604030504040204" pitchFamily="34" charset="0"/>
              <a:ea typeface="Verdana" panose="020B0604030504040204" pitchFamily="34" charset="0"/>
            </a:endParaRP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Private assessments </a:t>
            </a: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Written statements from those that are involved with the child/YP</a:t>
            </a: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Home- school diaries</a:t>
            </a: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Exclusion letters</a:t>
            </a:r>
          </a:p>
          <a:p>
            <a:pPr marL="914400" lvl="1" indent="-457200">
              <a:buBlip>
                <a:blip r:embed="rId5"/>
              </a:buBlip>
            </a:pPr>
            <a:r>
              <a:rPr lang="en-GB" altLang="en-US" sz="2400" dirty="0">
                <a:solidFill>
                  <a:srgbClr val="008EC6"/>
                </a:solidFill>
                <a:latin typeface="Verdana" panose="020B0604030504040204" pitchFamily="34" charset="0"/>
                <a:ea typeface="Verdana" panose="020B0604030504040204" pitchFamily="34" charset="0"/>
              </a:rPr>
              <a:t>SEN support plans &amp; evidence</a:t>
            </a:r>
          </a:p>
        </p:txBody>
      </p:sp>
      <p:pic>
        <p:nvPicPr>
          <p:cNvPr id="2" name="Audio 1">
            <a:hlinkClick r:id="" action="ppaction://media"/>
            <a:extLst>
              <a:ext uri="{FF2B5EF4-FFF2-40B4-BE49-F238E27FC236}">
                <a16:creationId xmlns:a16="http://schemas.microsoft.com/office/drawing/2014/main" id="{6D5AC612-2885-445C-9B82-5E54C3EBE0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245"/>
    </mc:Choice>
    <mc:Fallback xmlns="">
      <p:transition spd="slow" advTm="85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540170B5-CCEF-46C8-8FCB-C3EE204C474B}"/>
              </a:ext>
            </a:extLst>
          </p:cNvPr>
          <p:cNvGraphicFramePr>
            <a:graphicFrameLocks noGrp="1"/>
          </p:cNvGraphicFramePr>
          <p:nvPr>
            <p:ph idx="1"/>
            <p:extLst>
              <p:ext uri="{D42A27DB-BD31-4B8C-83A1-F6EECF244321}">
                <p14:modId xmlns:p14="http://schemas.microsoft.com/office/powerpoint/2010/main" val="2833755970"/>
              </p:ext>
            </p:extLst>
          </p:nvPr>
        </p:nvGraphicFramePr>
        <p:xfrm>
          <a:off x="662940" y="2057400"/>
          <a:ext cx="10927080" cy="4023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2">
            <a:extLst>
              <a:ext uri="{FF2B5EF4-FFF2-40B4-BE49-F238E27FC236}">
                <a16:creationId xmlns:a16="http://schemas.microsoft.com/office/drawing/2014/main" id="{DDF226EE-C28B-4BE8-805B-89E06EF782C3}"/>
              </a:ext>
            </a:extLst>
          </p:cNvPr>
          <p:cNvSpPr txBox="1">
            <a:spLocks/>
          </p:cNvSpPr>
          <p:nvPr/>
        </p:nvSpPr>
        <p:spPr>
          <a:xfrm>
            <a:off x="1066800" y="160336"/>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b="1">
                <a:solidFill>
                  <a:srgbClr val="B85559"/>
                </a:solidFill>
                <a:latin typeface="Verdana" panose="020B0604030504040204" pitchFamily="34" charset="0"/>
                <a:ea typeface="Verdana" panose="020B0604030504040204" pitchFamily="34" charset="0"/>
              </a:rPr>
              <a:t>Late Evidence</a:t>
            </a:r>
            <a:endParaRPr lang="en-US" altLang="en-US" b="1" dirty="0">
              <a:solidFill>
                <a:srgbClr val="B85559"/>
              </a:solidFill>
              <a:latin typeface="Verdana" panose="020B0604030504040204" pitchFamily="34" charset="0"/>
              <a:ea typeface="Verdana" panose="020B0604030504040204" pitchFamily="34" charset="0"/>
            </a:endParaRPr>
          </a:p>
        </p:txBody>
      </p:sp>
      <p:pic>
        <p:nvPicPr>
          <p:cNvPr id="4" name="Audio 3">
            <a:hlinkClick r:id="" action="ppaction://media"/>
            <a:extLst>
              <a:ext uri="{FF2B5EF4-FFF2-40B4-BE49-F238E27FC236}">
                <a16:creationId xmlns:a16="http://schemas.microsoft.com/office/drawing/2014/main" id="{8CEEF335-19F0-4115-86A8-C1EA307B18A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4875019"/>
      </p:ext>
    </p:extLst>
  </p:cSld>
  <p:clrMapOvr>
    <a:masterClrMapping/>
  </p:clrMapOvr>
  <mc:AlternateContent xmlns:mc="http://schemas.openxmlformats.org/markup-compatibility/2006" xmlns:p14="http://schemas.microsoft.com/office/powerpoint/2010/main">
    <mc:Choice Requires="p14">
      <p:transition spd="slow" p14:dur="2000" advTm="124527"/>
    </mc:Choice>
    <mc:Fallback xmlns="">
      <p:transition spd="slow" advTm="124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Books">
            <a:extLst>
              <a:ext uri="{FF2B5EF4-FFF2-40B4-BE49-F238E27FC236}">
                <a16:creationId xmlns:a16="http://schemas.microsoft.com/office/drawing/2014/main" id="{E710214C-16B2-4D20-9CF3-C4245A60FE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59229" y="2936856"/>
            <a:ext cx="2940260" cy="2940260"/>
          </a:xfrm>
          <a:prstGeom prst="rect">
            <a:avLst/>
          </a:prstGeom>
        </p:spPr>
      </p:pic>
      <p:cxnSp>
        <p:nvCxnSpPr>
          <p:cNvPr id="76" name="Straight Connector 75">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7347" name="Rectangle 3"/>
          <p:cNvSpPr>
            <a:spLocks noGrp="1"/>
          </p:cNvSpPr>
          <p:nvPr>
            <p:ph idx="1"/>
          </p:nvPr>
        </p:nvSpPr>
        <p:spPr>
          <a:xfrm>
            <a:off x="3399489" y="2299221"/>
            <a:ext cx="8308298" cy="3670180"/>
          </a:xfrm>
        </p:spPr>
        <p:txBody>
          <a:bodyPr vert="horz" lIns="0" tIns="45720" rIns="0" bIns="45720" rtlCol="0">
            <a:noAutofit/>
          </a:bodyPr>
          <a:lstStyle/>
          <a:p>
            <a:pPr marL="0" indent="0">
              <a:buFont typeface="Calibri" panose="020F0502020204030204" pitchFamily="34" charset="0"/>
              <a:buNone/>
            </a:pPr>
            <a:endParaRPr lang="en-US" altLang="en-US" sz="2400" dirty="0">
              <a:solidFill>
                <a:srgbClr val="008EC6"/>
              </a:solidFill>
              <a:latin typeface="Verdana" panose="020B0604030504040204" pitchFamily="34" charset="0"/>
              <a:ea typeface="Verdana" panose="020B0604030504040204" pitchFamily="34" charset="0"/>
            </a:endParaRPr>
          </a:p>
          <a:p>
            <a:pPr lvl="1">
              <a:buFont typeface="Calibri" panose="020F0502020204030204" pitchFamily="34" charset="0"/>
              <a:buChar char="•"/>
            </a:pPr>
            <a:r>
              <a:rPr lang="en-US" altLang="en-US" sz="2800" b="1" dirty="0">
                <a:solidFill>
                  <a:srgbClr val="008EC6"/>
                </a:solidFill>
                <a:latin typeface="Verdana" panose="020B0604030504040204" pitchFamily="34" charset="0"/>
                <a:ea typeface="Verdana" panose="020B0604030504040204" pitchFamily="34" charset="0"/>
              </a:rPr>
              <a:t>Section B, F &amp; I </a:t>
            </a:r>
            <a:r>
              <a:rPr lang="en-US" altLang="en-US" sz="2800" dirty="0">
                <a:solidFill>
                  <a:srgbClr val="008EC6"/>
                </a:solidFill>
                <a:latin typeface="Verdana" panose="020B0604030504040204" pitchFamily="34" charset="0"/>
                <a:ea typeface="Verdana" panose="020B0604030504040204" pitchFamily="34" charset="0"/>
              </a:rPr>
              <a:t>- 175 pages each per party </a:t>
            </a:r>
          </a:p>
          <a:p>
            <a:pPr lvl="1">
              <a:buFont typeface="Calibri" panose="020F0502020204030204" pitchFamily="34" charset="0"/>
              <a:buChar char="•"/>
            </a:pPr>
            <a:r>
              <a:rPr lang="en-US" altLang="en-US" sz="2800" b="1" dirty="0">
                <a:solidFill>
                  <a:srgbClr val="008EC6"/>
                </a:solidFill>
                <a:latin typeface="Verdana" panose="020B0604030504040204" pitchFamily="34" charset="0"/>
                <a:ea typeface="Verdana" panose="020B0604030504040204" pitchFamily="34" charset="0"/>
              </a:rPr>
              <a:t>Section B and/or F </a:t>
            </a:r>
            <a:r>
              <a:rPr lang="en-US" altLang="en-US" sz="2800" dirty="0">
                <a:solidFill>
                  <a:srgbClr val="008EC6"/>
                </a:solidFill>
                <a:latin typeface="Verdana" panose="020B0604030504040204" pitchFamily="34" charset="0"/>
                <a:ea typeface="Verdana" panose="020B0604030504040204" pitchFamily="34" charset="0"/>
              </a:rPr>
              <a:t>- 100 pages each per party</a:t>
            </a:r>
          </a:p>
          <a:p>
            <a:pPr lvl="1">
              <a:buFont typeface="Calibri" panose="020F0502020204030204" pitchFamily="34" charset="0"/>
              <a:buChar char="•"/>
            </a:pPr>
            <a:r>
              <a:rPr lang="en-US" altLang="en-US" sz="2800" b="1" dirty="0">
                <a:solidFill>
                  <a:srgbClr val="008EC6"/>
                </a:solidFill>
                <a:latin typeface="Verdana" panose="020B0604030504040204" pitchFamily="34" charset="0"/>
                <a:ea typeface="Verdana" panose="020B0604030504040204" pitchFamily="34" charset="0"/>
              </a:rPr>
              <a:t>Section I </a:t>
            </a:r>
            <a:r>
              <a:rPr lang="en-US" altLang="en-US" sz="2800" dirty="0">
                <a:solidFill>
                  <a:srgbClr val="008EC6"/>
                </a:solidFill>
                <a:latin typeface="Verdana" panose="020B0604030504040204" pitchFamily="34" charset="0"/>
                <a:ea typeface="Verdana" panose="020B0604030504040204" pitchFamily="34" charset="0"/>
              </a:rPr>
              <a:t>-  75 pages per party</a:t>
            </a:r>
          </a:p>
          <a:p>
            <a:pPr lvl="1">
              <a:buFont typeface="Calibri" panose="020F0502020204030204" pitchFamily="34" charset="0"/>
              <a:buChar char="•"/>
            </a:pPr>
            <a:r>
              <a:rPr lang="en-US" altLang="en-US" sz="2800" b="1" dirty="0">
                <a:solidFill>
                  <a:srgbClr val="008EC6"/>
                </a:solidFill>
                <a:latin typeface="Verdana" panose="020B0604030504040204" pitchFamily="34" charset="0"/>
                <a:ea typeface="Verdana" panose="020B0604030504040204" pitchFamily="34" charset="0"/>
              </a:rPr>
              <a:t>Health and Social care recommendations </a:t>
            </a:r>
            <a:r>
              <a:rPr lang="en-US" altLang="en-US" sz="2800" dirty="0">
                <a:solidFill>
                  <a:srgbClr val="008EC6"/>
                </a:solidFill>
                <a:latin typeface="Verdana" panose="020B0604030504040204" pitchFamily="34" charset="0"/>
                <a:ea typeface="Verdana" panose="020B0604030504040204" pitchFamily="34" charset="0"/>
              </a:rPr>
              <a:t>- 50 pages each party</a:t>
            </a:r>
          </a:p>
        </p:txBody>
      </p:sp>
      <p:sp>
        <p:nvSpPr>
          <p:cNvPr id="78" name="Rectangle 77">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2">
            <a:extLst>
              <a:ext uri="{FF2B5EF4-FFF2-40B4-BE49-F238E27FC236}">
                <a16:creationId xmlns:a16="http://schemas.microsoft.com/office/drawing/2014/main" id="{9739AF02-00B7-4FFD-A03F-E0CFEBC61794}"/>
              </a:ext>
            </a:extLst>
          </p:cNvPr>
          <p:cNvSpPr txBox="1">
            <a:spLocks/>
          </p:cNvSpPr>
          <p:nvPr/>
        </p:nvSpPr>
        <p:spPr>
          <a:xfrm>
            <a:off x="3581400" y="133190"/>
            <a:ext cx="4191000" cy="97739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sz="4000" b="1" dirty="0">
                <a:solidFill>
                  <a:srgbClr val="B85559"/>
                </a:solidFill>
                <a:latin typeface="Verdana" panose="020B0604030504040204" pitchFamily="34" charset="0"/>
                <a:ea typeface="Verdana" panose="020B0604030504040204" pitchFamily="34" charset="0"/>
              </a:rPr>
              <a:t>The Bundle</a:t>
            </a:r>
          </a:p>
        </p:txBody>
      </p:sp>
      <p:sp>
        <p:nvSpPr>
          <p:cNvPr id="2" name="TextBox 1">
            <a:extLst>
              <a:ext uri="{FF2B5EF4-FFF2-40B4-BE49-F238E27FC236}">
                <a16:creationId xmlns:a16="http://schemas.microsoft.com/office/drawing/2014/main" id="{85AF261C-4E3C-4208-A8DC-3EA25AF9D949}"/>
              </a:ext>
            </a:extLst>
          </p:cNvPr>
          <p:cNvSpPr txBox="1"/>
          <p:nvPr/>
        </p:nvSpPr>
        <p:spPr>
          <a:xfrm>
            <a:off x="459229" y="1248834"/>
            <a:ext cx="11425114" cy="867930"/>
          </a:xfrm>
          <a:prstGeom prst="rect">
            <a:avLst/>
          </a:prstGeom>
          <a:noFill/>
        </p:spPr>
        <p:txBody>
          <a:bodyPr wrap="square" rtlCol="0">
            <a:spAutoFit/>
          </a:bodyPr>
          <a:lstStyle/>
          <a:p>
            <a:pPr lvl="0" defTabSz="914400">
              <a:lnSpc>
                <a:spcPct val="90000"/>
              </a:lnSpc>
              <a:spcBef>
                <a:spcPts val="1200"/>
              </a:spcBef>
              <a:spcAft>
                <a:spcPts val="200"/>
              </a:spcAft>
              <a:buClr>
                <a:srgbClr val="008EC6"/>
              </a:buClr>
              <a:buSzPct val="100000"/>
            </a:pPr>
            <a:r>
              <a:rPr lang="en-US" altLang="en-US" sz="2800" dirty="0">
                <a:solidFill>
                  <a:srgbClr val="008EC6"/>
                </a:solidFill>
                <a:latin typeface="Verdana" panose="020B0604030504040204" pitchFamily="34" charset="0"/>
                <a:ea typeface="Verdana" panose="020B0604030504040204" pitchFamily="34" charset="0"/>
              </a:rPr>
              <a:t>There are page limits that the Tribunal will accept on bundles, depending on what is being appealed:</a:t>
            </a:r>
          </a:p>
        </p:txBody>
      </p:sp>
      <p:pic>
        <p:nvPicPr>
          <p:cNvPr id="3" name="Audio 2">
            <a:hlinkClick r:id="" action="ppaction://media"/>
            <a:extLst>
              <a:ext uri="{FF2B5EF4-FFF2-40B4-BE49-F238E27FC236}">
                <a16:creationId xmlns:a16="http://schemas.microsoft.com/office/drawing/2014/main" id="{DBF99BC2-09A7-4CC2-B9FC-6A9E10DA65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114"/>
    </mc:Choice>
    <mc:Fallback xmlns="">
      <p:transition spd="slow" advTm="143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53253" name="Rectangle 3">
            <a:extLst>
              <a:ext uri="{FF2B5EF4-FFF2-40B4-BE49-F238E27FC236}">
                <a16:creationId xmlns:a16="http://schemas.microsoft.com/office/drawing/2014/main" id="{BF1082A2-7355-4A5B-B5A7-04D6F62761E7}"/>
              </a:ext>
            </a:extLst>
          </p:cNvPr>
          <p:cNvGraphicFramePr>
            <a:graphicFrameLocks noGrp="1"/>
          </p:cNvGraphicFramePr>
          <p:nvPr>
            <p:ph idx="1"/>
            <p:extLst>
              <p:ext uri="{D42A27DB-BD31-4B8C-83A1-F6EECF244321}">
                <p14:modId xmlns:p14="http://schemas.microsoft.com/office/powerpoint/2010/main" val="5228130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2">
            <a:extLst>
              <a:ext uri="{FF2B5EF4-FFF2-40B4-BE49-F238E27FC236}">
                <a16:creationId xmlns:a16="http://schemas.microsoft.com/office/drawing/2014/main" id="{9B26119D-F215-4019-81A4-0A640B459821}"/>
              </a:ext>
            </a:extLst>
          </p:cNvPr>
          <p:cNvSpPr txBox="1">
            <a:spLocks/>
          </p:cNvSpPr>
          <p:nvPr/>
        </p:nvSpPr>
        <p:spPr>
          <a:xfrm>
            <a:off x="4030663" y="0"/>
            <a:ext cx="41910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altLang="en-US" b="1" dirty="0">
                <a:solidFill>
                  <a:srgbClr val="B85559"/>
                </a:solidFill>
                <a:latin typeface="Verdana" panose="020B0604030504040204" pitchFamily="34" charset="0"/>
                <a:ea typeface="Verdana" panose="020B0604030504040204" pitchFamily="34" charset="0"/>
              </a:rPr>
              <a:t>Witnesses</a:t>
            </a:r>
          </a:p>
        </p:txBody>
      </p:sp>
      <p:pic>
        <p:nvPicPr>
          <p:cNvPr id="3" name="Audio 2">
            <a:hlinkClick r:id="" action="ppaction://media"/>
            <a:extLst>
              <a:ext uri="{FF2B5EF4-FFF2-40B4-BE49-F238E27FC236}">
                <a16:creationId xmlns:a16="http://schemas.microsoft.com/office/drawing/2014/main" id="{3BFB12B4-264E-4978-ADD4-FA8E4151A3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089"/>
    </mc:Choice>
    <mc:Fallback xmlns="">
      <p:transition spd="slow" advTm="20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trospect">
  <a:themeElements>
    <a:clrScheme name="SENDIASS">
      <a:dk1>
        <a:srgbClr val="000000"/>
      </a:dk1>
      <a:lt1>
        <a:srgbClr val="FFFFFF"/>
      </a:lt1>
      <a:dk2>
        <a:srgbClr val="46464A"/>
      </a:dk2>
      <a:lt2>
        <a:srgbClr val="D1D9E1"/>
      </a:lt2>
      <a:accent1>
        <a:srgbClr val="008EC6"/>
      </a:accent1>
      <a:accent2>
        <a:srgbClr val="72BFDD"/>
      </a:accent2>
      <a:accent3>
        <a:srgbClr val="B85559"/>
      </a:accent3>
      <a:accent4>
        <a:srgbClr val="38B249"/>
      </a:accent4>
      <a:accent5>
        <a:srgbClr val="575970"/>
      </a:accent5>
      <a:accent6>
        <a:srgbClr val="F7AD3F"/>
      </a:accent6>
      <a:hlink>
        <a:srgbClr val="008EC6"/>
      </a:hlink>
      <a:folHlink>
        <a:srgbClr val="B8555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6262</TotalTime>
  <Words>7064</Words>
  <Application>Microsoft Office PowerPoint</Application>
  <PresentationFormat>Widescreen</PresentationFormat>
  <Paragraphs>376</Paragraphs>
  <Slides>16</Slides>
  <Notes>16</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Verdana</vt:lpstr>
      <vt:lpstr>Retrospect</vt:lpstr>
      <vt:lpstr>Appealing to the  SEND Tribunal</vt:lpstr>
      <vt:lpstr>Aims of Today  </vt:lpstr>
      <vt:lpstr>PowerPoint Presentation</vt:lpstr>
      <vt:lpstr>Tribunal Timetable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Concede, Withdraw or Consent</vt:lpstr>
      <vt:lpstr>Useful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Tribunal</dc:title>
  <dc:creator>Kaylie Wildash</dc:creator>
  <cp:lastModifiedBy>kate@hertsparentcarers.org.uk</cp:lastModifiedBy>
  <cp:revision>188</cp:revision>
  <dcterms:created xsi:type="dcterms:W3CDTF">2021-05-12T12:34:11Z</dcterms:created>
  <dcterms:modified xsi:type="dcterms:W3CDTF">2021-11-30T09:58:03Z</dcterms:modified>
</cp:coreProperties>
</file>